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  <p:sldMasterId id="2147483692" r:id="rId5"/>
  </p:sldMasterIdLst>
  <p:notesMasterIdLst>
    <p:notesMasterId r:id="rId20"/>
  </p:notesMasterIdLst>
  <p:sldIdLst>
    <p:sldId id="2147471151" r:id="rId6"/>
    <p:sldId id="2147471157" r:id="rId7"/>
    <p:sldId id="2147471152" r:id="rId8"/>
    <p:sldId id="2147471150" r:id="rId9"/>
    <p:sldId id="2147471153" r:id="rId10"/>
    <p:sldId id="2147471156" r:id="rId11"/>
    <p:sldId id="2147471146" r:id="rId12"/>
    <p:sldId id="2147471131" r:id="rId13"/>
    <p:sldId id="2147471154" r:id="rId14"/>
    <p:sldId id="2147471132" r:id="rId15"/>
    <p:sldId id="2147471145" r:id="rId16"/>
    <p:sldId id="2147471155" r:id="rId17"/>
    <p:sldId id="2147471128" r:id="rId18"/>
    <p:sldId id="2147471130" r:id="rId1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723"/>
    <a:srgbClr val="5DAB55"/>
    <a:srgbClr val="5665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4A744C-9151-F9FB-F7D0-058BAF8A1A62}" v="2" dt="2025-01-27T10:27:51.350"/>
    <p1510:client id="{6B5D4A1D-5353-4CC5-AF92-DA4AADAB4506}" v="213" dt="2025-01-27T10:24:20.8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11" autoAdjust="0"/>
    <p:restoredTop sz="94660"/>
  </p:normalViewPr>
  <p:slideViewPr>
    <p:cSldViewPr snapToGrid="0">
      <p:cViewPr varScale="1">
        <p:scale>
          <a:sx n="59" d="100"/>
          <a:sy n="59" d="100"/>
        </p:scale>
        <p:origin x="99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BE1B2D-68F0-46E7-8B5C-7D59E17A4663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187D9-ED3B-407B-B33B-48456D59F5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4815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表紙_GTTロゴ単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4BDDB0-0B3B-1F99-215B-4A73194E8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9436" y="1988840"/>
            <a:ext cx="10117124" cy="576064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700EB93-ADD2-7A50-3075-35EC33219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A663B79-1646-D64F-A4FF-89710497E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CE3CD43-DC4B-6753-A084-9BE3623A7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AD773ABD-511A-6C5F-D7E9-C0DA732386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19436" y="2708920"/>
            <a:ext cx="10117124" cy="5762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6" name="図 5" descr="テキスト, ロゴ&#10;&#10;自動的に生成された説明">
            <a:extLst>
              <a:ext uri="{FF2B5EF4-FFF2-40B4-BE49-F238E27FC236}">
                <a16:creationId xmlns:a16="http://schemas.microsoft.com/office/drawing/2014/main" id="{61A14B72-2E5C-4165-390B-9AC254511A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75" t="38409" r="4626" b="39114"/>
          <a:stretch/>
        </p:blipFill>
        <p:spPr>
          <a:xfrm>
            <a:off x="4455416" y="4185084"/>
            <a:ext cx="3245164" cy="5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719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東京都GTT連盟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34E2D3-8122-4E07-5DED-FD5CE17EB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EF5EE7-1386-DA2F-141B-273E2C6097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>
            <a:lvl1pPr>
              <a:defRPr sz="3200" b="1">
                <a:latin typeface="+mn-ea"/>
                <a:ea typeface="+mn-ea"/>
              </a:defRPr>
            </a:lvl1pPr>
            <a:lvl2pPr>
              <a:defRPr>
                <a:latin typeface="+mn-ea"/>
                <a:ea typeface="+mn-ea"/>
              </a:defRPr>
            </a:lvl2pPr>
            <a:lvl3pPr>
              <a:spcBef>
                <a:spcPts val="0"/>
              </a:spcBef>
              <a:spcAft>
                <a:spcPts val="0"/>
              </a:spcAft>
              <a:defRPr>
                <a:latin typeface="+mn-ea"/>
                <a:ea typeface="+mn-ea"/>
              </a:defRPr>
            </a:lvl3pPr>
            <a:lvl4pPr>
              <a:lnSpc>
                <a:spcPts val="2400"/>
              </a:lnSpc>
              <a:defRPr>
                <a:latin typeface="+mn-ea"/>
                <a:ea typeface="+mn-ea"/>
              </a:defRPr>
            </a:lvl4pPr>
            <a:lvl5pPr>
              <a:defRPr sz="1400"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2E37901-2F67-E8F2-32B1-6E60AB3A6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AB6B-3D7D-4E7F-8463-6E578FDAD19F}" type="datetime1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881038-165A-5BFB-477F-F97805F6D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TW"/>
              <a:t>© GovTechTokyo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FBC9E01-9A0F-E1DE-67C1-524F7E4C5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6FF3-EDEF-40D9-844B-E8BDE887A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6BB54C7-564E-2CA8-94BC-742AA4B0C46B}"/>
              </a:ext>
            </a:extLst>
          </p:cNvPr>
          <p:cNvGrpSpPr/>
          <p:nvPr/>
        </p:nvGrpSpPr>
        <p:grpSpPr>
          <a:xfrm>
            <a:off x="149683" y="188639"/>
            <a:ext cx="3255855" cy="334770"/>
            <a:chOff x="3179676" y="3989079"/>
            <a:chExt cx="6084675" cy="625631"/>
          </a:xfrm>
        </p:grpSpPr>
        <p:pic>
          <p:nvPicPr>
            <p:cNvPr id="8" name="図 7" descr="テキスト, ロゴ&#10;&#10;自動的に生成された説明">
              <a:extLst>
                <a:ext uri="{FF2B5EF4-FFF2-40B4-BE49-F238E27FC236}">
                  <a16:creationId xmlns:a16="http://schemas.microsoft.com/office/drawing/2014/main" id="{41A6B89A-9B17-27BA-FBAB-2C6B58D238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75" t="38409" r="4626" b="39114"/>
            <a:stretch/>
          </p:blipFill>
          <p:spPr>
            <a:xfrm>
              <a:off x="6019189" y="3989079"/>
              <a:ext cx="3245162" cy="564881"/>
            </a:xfrm>
            <a:prstGeom prst="rect">
              <a:avLst/>
            </a:prstGeom>
          </p:spPr>
        </p:pic>
        <p:pic>
          <p:nvPicPr>
            <p:cNvPr id="9" name="図 8" descr="アイコン&#10;&#10;自動的に生成された説明">
              <a:extLst>
                <a:ext uri="{FF2B5EF4-FFF2-40B4-BE49-F238E27FC236}">
                  <a16:creationId xmlns:a16="http://schemas.microsoft.com/office/drawing/2014/main" id="{8BF10C64-2151-2C24-5DF6-33F5DF84BE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79676" y="4024374"/>
              <a:ext cx="2340260" cy="5903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84082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東京都GTT連盟_2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92B502-B3EE-DBEB-D4D3-F0B85D500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C7741C8-334E-FB50-E179-0FADA8956D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5360" y="918000"/>
            <a:ext cx="5684440" cy="526824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EAE074D-900B-C98A-59C6-1F1D840AE4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918000"/>
            <a:ext cx="5684440" cy="526824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3676791-1558-E805-E123-4F1B94BAD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4DD6C-3848-46CF-BF5F-06D37A6E5C10}" type="datetime1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DD4F02C-EE9A-7265-A6DA-67EC00DC4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TW"/>
              <a:t>© GovTechTokyo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ED01F3B-70C3-B6DF-7E29-8612C0972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6FF3-EDEF-40D9-844B-E8BDE887A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895D56F6-89DB-85B3-AC89-61DD1D3E0830}"/>
              </a:ext>
            </a:extLst>
          </p:cNvPr>
          <p:cNvGrpSpPr/>
          <p:nvPr/>
        </p:nvGrpSpPr>
        <p:grpSpPr>
          <a:xfrm>
            <a:off x="149683" y="188639"/>
            <a:ext cx="3255855" cy="334770"/>
            <a:chOff x="3179676" y="3989079"/>
            <a:chExt cx="6084675" cy="625631"/>
          </a:xfrm>
        </p:grpSpPr>
        <p:pic>
          <p:nvPicPr>
            <p:cNvPr id="9" name="図 8" descr="テキスト, ロゴ&#10;&#10;自動的に生成された説明">
              <a:extLst>
                <a:ext uri="{FF2B5EF4-FFF2-40B4-BE49-F238E27FC236}">
                  <a16:creationId xmlns:a16="http://schemas.microsoft.com/office/drawing/2014/main" id="{3C4D2EA9-597F-A2EC-98F9-F1FB217507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75" t="38409" r="4626" b="39114"/>
            <a:stretch/>
          </p:blipFill>
          <p:spPr>
            <a:xfrm>
              <a:off x="6019189" y="3989079"/>
              <a:ext cx="3245162" cy="564881"/>
            </a:xfrm>
            <a:prstGeom prst="rect">
              <a:avLst/>
            </a:prstGeom>
          </p:spPr>
        </p:pic>
        <p:pic>
          <p:nvPicPr>
            <p:cNvPr id="10" name="図 9" descr="アイコン&#10;&#10;自動的に生成された説明">
              <a:extLst>
                <a:ext uri="{FF2B5EF4-FFF2-40B4-BE49-F238E27FC236}">
                  <a16:creationId xmlns:a16="http://schemas.microsoft.com/office/drawing/2014/main" id="{B7EB0D63-D0A5-2E9F-479C-880CE4072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79676" y="4024374"/>
              <a:ext cx="2340260" cy="5903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8494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東京都GTT連盟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76A798-EE5A-FC3A-E587-17A723B3A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1D8B3C8-A0F7-2DC1-A690-1CBBAA44D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ECDAE-CF49-4EE3-B086-13962BDE9D88}" type="datetime1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E645BB1-907E-92D1-09C5-CA2FE2479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TW"/>
              <a:t>© GovTechTokyo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0CB15F0-8F57-3E26-0581-CA727A27C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6FF3-EDEF-40D9-844B-E8BDE887A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1E75BD9-2370-3851-2A7B-52A80AEB1550}"/>
              </a:ext>
            </a:extLst>
          </p:cNvPr>
          <p:cNvGrpSpPr/>
          <p:nvPr/>
        </p:nvGrpSpPr>
        <p:grpSpPr>
          <a:xfrm>
            <a:off x="149683" y="188639"/>
            <a:ext cx="3255855" cy="334770"/>
            <a:chOff x="3179676" y="3989079"/>
            <a:chExt cx="6084675" cy="625631"/>
          </a:xfrm>
        </p:grpSpPr>
        <p:pic>
          <p:nvPicPr>
            <p:cNvPr id="7" name="図 6" descr="テキスト, ロゴ&#10;&#10;自動的に生成された説明">
              <a:extLst>
                <a:ext uri="{FF2B5EF4-FFF2-40B4-BE49-F238E27FC236}">
                  <a16:creationId xmlns:a16="http://schemas.microsoft.com/office/drawing/2014/main" id="{F165A39E-FAAE-0919-19AB-A0EBC7FFF1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75" t="38409" r="4626" b="39114"/>
            <a:stretch/>
          </p:blipFill>
          <p:spPr>
            <a:xfrm>
              <a:off x="6019189" y="3989079"/>
              <a:ext cx="3245162" cy="564881"/>
            </a:xfrm>
            <a:prstGeom prst="rect">
              <a:avLst/>
            </a:prstGeom>
          </p:spPr>
        </p:pic>
        <p:pic>
          <p:nvPicPr>
            <p:cNvPr id="8" name="図 7" descr="アイコン&#10;&#10;自動的に生成された説明">
              <a:extLst>
                <a:ext uri="{FF2B5EF4-FFF2-40B4-BE49-F238E27FC236}">
                  <a16:creationId xmlns:a16="http://schemas.microsoft.com/office/drawing/2014/main" id="{C9D54EF0-EF27-4F84-EC2A-545F5E1D32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79676" y="4024374"/>
              <a:ext cx="2340260" cy="5903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996143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TTロゴ単独扉ペー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1C667C2-2802-0C3C-5EB1-3E0CB96FA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12B35-E18A-4F71-8C56-E62FB640A97E}" type="datetime1">
              <a:rPr lang="ja-JP" altLang="en-US" smtClean="0"/>
              <a:t>2025/3/28</a:t>
            </a:fld>
            <a:endParaRPr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F938F37-E7A5-7D23-158C-D11375802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© GovTechTokyo</a:t>
            </a:r>
            <a:endParaRPr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2F7BDAA-3CCE-7535-5A41-EAA6A3D41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6FF3-EDEF-40D9-844B-E8BDE887AEB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BD5133D7-8778-CA1E-AB14-8962C1861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440" y="2420690"/>
            <a:ext cx="10117124" cy="576064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8" name="テキスト プレースホルダー 10">
            <a:extLst>
              <a:ext uri="{FF2B5EF4-FFF2-40B4-BE49-F238E27FC236}">
                <a16:creationId xmlns:a16="http://schemas.microsoft.com/office/drawing/2014/main" id="{F94DBD58-DEF0-01CB-3393-48D29A6354A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55440" y="3032956"/>
            <a:ext cx="10117124" cy="5762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2" name="図 1" descr="テキスト, ロゴ&#10;&#10;自動的に生成された説明">
            <a:extLst>
              <a:ext uri="{FF2B5EF4-FFF2-40B4-BE49-F238E27FC236}">
                <a16:creationId xmlns:a16="http://schemas.microsoft.com/office/drawing/2014/main" id="{C4697804-90B1-4543-FC57-1960C312D3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3515" b="34986"/>
          <a:stretch/>
        </p:blipFill>
        <p:spPr>
          <a:xfrm>
            <a:off x="119336" y="116632"/>
            <a:ext cx="2108563" cy="468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065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準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D6CFB-7E9F-4517-9C6C-7920C3455632}" type="datetime1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9338479" y="6545148"/>
            <a:ext cx="2844800" cy="216019"/>
          </a:xfrm>
        </p:spPr>
        <p:txBody>
          <a:bodyPr/>
          <a:lstStyle>
            <a:lvl1pPr>
              <a:defRPr sz="2000"/>
            </a:lvl1pPr>
          </a:lstStyle>
          <a:p>
            <a:fld id="{D9550142-B990-490A-A107-ED7302A7FD5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6738" y="76280"/>
            <a:ext cx="11699081" cy="535531"/>
          </a:xfrm>
        </p:spPr>
        <p:txBody>
          <a:bodyPr wrap="square">
            <a:spAutoFit/>
          </a:bodyPr>
          <a:lstStyle>
            <a:lvl1pPr algn="l">
              <a:defRPr lang="ja-JP" altLang="en-US" sz="3200" b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/>
              <a:t>マスター タイトルの書式設定</a:t>
            </a:r>
          </a:p>
        </p:txBody>
      </p:sp>
      <p:sp>
        <p:nvSpPr>
          <p:cNvPr id="8" name="テキスト プレースホルダー 9"/>
          <p:cNvSpPr>
            <a:spLocks noGrp="1"/>
          </p:cNvSpPr>
          <p:nvPr>
            <p:ph type="body" sz="quarter" idx="13" hasCustomPrompt="1"/>
          </p:nvPr>
        </p:nvSpPr>
        <p:spPr>
          <a:xfrm>
            <a:off x="247131" y="6309327"/>
            <a:ext cx="11565196" cy="145553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05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/>
              <a:t>（資料）●●</a:t>
            </a:r>
          </a:p>
        </p:txBody>
      </p:sp>
      <p:sp>
        <p:nvSpPr>
          <p:cNvPr id="9" name="テキスト プレースホルダー 9"/>
          <p:cNvSpPr>
            <a:spLocks noGrp="1"/>
          </p:cNvSpPr>
          <p:nvPr>
            <p:ph type="body" sz="quarter" idx="14" hasCustomPrompt="1"/>
          </p:nvPr>
        </p:nvSpPr>
        <p:spPr>
          <a:xfrm>
            <a:off x="247137" y="3104970"/>
            <a:ext cx="1853071" cy="276999"/>
          </a:xfrm>
          <a:noFill/>
        </p:spPr>
        <p:txBody>
          <a:bodyPr wrap="non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/>
              <a:t>説明文（</a:t>
            </a:r>
            <a:r>
              <a:rPr kumimoji="1" lang="en-US" altLang="ja-JP"/>
              <a:t>20pt</a:t>
            </a:r>
            <a:r>
              <a:rPr kumimoji="1" lang="ja-JP" altLang="en-US"/>
              <a:t>）</a:t>
            </a:r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5" hasCustomPrompt="1"/>
          </p:nvPr>
        </p:nvSpPr>
        <p:spPr>
          <a:xfrm>
            <a:off x="246736" y="3769298"/>
            <a:ext cx="1298432" cy="193899"/>
          </a:xfrm>
          <a:noFill/>
        </p:spPr>
        <p:txBody>
          <a:bodyPr wrap="non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/>
              <a:t>説明文（</a:t>
            </a:r>
            <a:r>
              <a:rPr kumimoji="1" lang="en-US" altLang="ja-JP"/>
              <a:t>14pt</a:t>
            </a:r>
            <a:r>
              <a:rPr kumimoji="1" lang="ja-JP" altLang="en-US"/>
              <a:t>）</a:t>
            </a:r>
          </a:p>
        </p:txBody>
      </p:sp>
      <p:sp>
        <p:nvSpPr>
          <p:cNvPr id="11" name="テキスト プレースホルダー 9"/>
          <p:cNvSpPr>
            <a:spLocks noGrp="1"/>
          </p:cNvSpPr>
          <p:nvPr>
            <p:ph type="body" sz="quarter" idx="16" hasCustomPrompt="1"/>
          </p:nvPr>
        </p:nvSpPr>
        <p:spPr>
          <a:xfrm>
            <a:off x="246736" y="4365111"/>
            <a:ext cx="1102866" cy="145553"/>
          </a:xfrm>
          <a:noFill/>
        </p:spPr>
        <p:txBody>
          <a:bodyPr wrap="non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05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/>
              <a:t>説明文（</a:t>
            </a:r>
            <a:r>
              <a:rPr kumimoji="1" lang="en-US" altLang="ja-JP"/>
              <a:t>10.5pt</a:t>
            </a:r>
            <a:r>
              <a:rPr kumimoji="1" lang="ja-JP" altLang="en-US"/>
              <a:t>）</a:t>
            </a: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7"/>
          </p:nvPr>
        </p:nvSpPr>
        <p:spPr>
          <a:xfrm>
            <a:off x="246190" y="764704"/>
            <a:ext cx="11699631" cy="495108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216000" tIns="108000" rIns="216000" bIns="108000" rtlCol="0" anchor="t" anchorCtr="0">
            <a:spAutoFit/>
          </a:bodyPr>
          <a:lstStyle>
            <a:lvl1pPr>
              <a:def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257168" lvl="0" indent="-257168"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kumimoji="1" lang="ja-JP" altLang="en-US"/>
              <a:t>マスター テキストの書式設定</a:t>
            </a:r>
          </a:p>
        </p:txBody>
      </p:sp>
      <p:sp>
        <p:nvSpPr>
          <p:cNvPr id="19" name="正方形/長方形 18"/>
          <p:cNvSpPr/>
          <p:nvPr/>
        </p:nvSpPr>
        <p:spPr bwMode="auto">
          <a:xfrm>
            <a:off x="0" y="605448"/>
            <a:ext cx="12192000" cy="72000"/>
          </a:xfrm>
          <a:prstGeom prst="rect">
            <a:avLst/>
          </a:prstGeom>
          <a:solidFill>
            <a:schemeClr val="accent1">
              <a:lumMod val="50000"/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l"/>
            <a:endParaRPr kumimoji="0" lang="ja-JP" altLang="en-US" sz="18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>
            <a:off x="0" y="684559"/>
            <a:ext cx="12192000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図 15"/>
          <p:cNvPicPr>
            <a:picLocks noChangeAspect="1"/>
          </p:cNvPicPr>
          <p:nvPr/>
        </p:nvPicPr>
        <p:blipFill rotWithShape="1">
          <a:blip r:embed="rId2"/>
          <a:srcRect t="16583"/>
          <a:stretch/>
        </p:blipFill>
        <p:spPr>
          <a:xfrm>
            <a:off x="10431358" y="21092"/>
            <a:ext cx="678916" cy="578829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4552" y="10718"/>
            <a:ext cx="1068296" cy="514180"/>
          </a:xfrm>
          <a:prstGeom prst="rect">
            <a:avLst/>
          </a:prstGeom>
        </p:spPr>
      </p:pic>
      <p:sp>
        <p:nvSpPr>
          <p:cNvPr id="18" name="正方形/長方形 17"/>
          <p:cNvSpPr/>
          <p:nvPr/>
        </p:nvSpPr>
        <p:spPr bwMode="auto">
          <a:xfrm>
            <a:off x="0" y="541060"/>
            <a:ext cx="12192000" cy="72000"/>
          </a:xfrm>
          <a:prstGeom prst="rect">
            <a:avLst/>
          </a:prstGeom>
          <a:solidFill>
            <a:schemeClr val="accent1">
              <a:lumMod val="50000"/>
              <a:alpha val="2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l"/>
            <a:endParaRPr kumimoji="0" lang="ja-JP" altLang="en-US" sz="18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6975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表紙_GTT東京都連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4BDDB0-0B3B-1F99-215B-4A73194E8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9436" y="1988840"/>
            <a:ext cx="10117124" cy="576064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700EB93-ADD2-7A50-3075-35EC33219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A663B79-1646-D64F-A4FF-89710497E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CE3CD43-DC4B-6753-A084-9BE3623A7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AD773ABD-511A-6C5F-D7E9-C0DA732386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19436" y="2708920"/>
            <a:ext cx="10117124" cy="5762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84CD3DE5-7FF1-6405-39A0-4ACF4FF3AA33}"/>
              </a:ext>
            </a:extLst>
          </p:cNvPr>
          <p:cNvGrpSpPr/>
          <p:nvPr/>
        </p:nvGrpSpPr>
        <p:grpSpPr>
          <a:xfrm>
            <a:off x="3071664" y="4185084"/>
            <a:ext cx="6084676" cy="648072"/>
            <a:chOff x="3179676" y="3946448"/>
            <a:chExt cx="6084676" cy="648072"/>
          </a:xfrm>
        </p:grpSpPr>
        <p:pic>
          <p:nvPicPr>
            <p:cNvPr id="6" name="図 5" descr="テキスト, ロゴ&#10;&#10;自動的に生成された説明">
              <a:extLst>
                <a:ext uri="{FF2B5EF4-FFF2-40B4-BE49-F238E27FC236}">
                  <a16:creationId xmlns:a16="http://schemas.microsoft.com/office/drawing/2014/main" id="{61A14B72-2E5C-4165-390B-9AC254511A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75" t="38409" r="4626" b="39114"/>
            <a:stretch/>
          </p:blipFill>
          <p:spPr>
            <a:xfrm>
              <a:off x="6019188" y="3946448"/>
              <a:ext cx="3245164" cy="564881"/>
            </a:xfrm>
            <a:prstGeom prst="rect">
              <a:avLst/>
            </a:prstGeom>
          </p:spPr>
        </p:pic>
        <p:pic>
          <p:nvPicPr>
            <p:cNvPr id="8" name="図 7" descr="アイコン&#10;&#10;自動的に生成された説明">
              <a:extLst>
                <a:ext uri="{FF2B5EF4-FFF2-40B4-BE49-F238E27FC236}">
                  <a16:creationId xmlns:a16="http://schemas.microsoft.com/office/drawing/2014/main" id="{F505EDB0-635A-422D-6816-8DDAF5F2CD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79676" y="4004184"/>
              <a:ext cx="2340260" cy="5903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39657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TTロゴ単独扉ペー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1C667C2-2802-0C3C-5EB1-3E0CB96FA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F938F37-E7A5-7D23-158C-D11375802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2F7BDAA-3CCE-7535-5A41-EAA6A3D41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BD5133D7-8778-CA1E-AB14-8962C1861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440" y="2420690"/>
            <a:ext cx="10117124" cy="576064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8" name="テキスト プレースホルダー 10">
            <a:extLst>
              <a:ext uri="{FF2B5EF4-FFF2-40B4-BE49-F238E27FC236}">
                <a16:creationId xmlns:a16="http://schemas.microsoft.com/office/drawing/2014/main" id="{F94DBD58-DEF0-01CB-3393-48D29A6354A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55440" y="3032956"/>
            <a:ext cx="10117124" cy="5762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2" name="図 1" descr="テキスト, ロゴ&#10;&#10;自動的に生成された説明">
            <a:extLst>
              <a:ext uri="{FF2B5EF4-FFF2-40B4-BE49-F238E27FC236}">
                <a16:creationId xmlns:a16="http://schemas.microsoft.com/office/drawing/2014/main" id="{C4697804-90B1-4543-FC57-1960C312D3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3515" b="34986"/>
          <a:stretch/>
        </p:blipFill>
        <p:spPr>
          <a:xfrm>
            <a:off x="119336" y="116632"/>
            <a:ext cx="2108563" cy="468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02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GTTロゴ単独扉ペー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1C667C2-2802-0C3C-5EB1-3E0CB96FA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F938F37-E7A5-7D23-158C-D11375802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2F7BDAA-3CCE-7535-5A41-EAA6A3D41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BD5133D7-8778-CA1E-AB14-8962C1861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440" y="2420690"/>
            <a:ext cx="10117124" cy="576064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8" name="テキスト プレースホルダー 10">
            <a:extLst>
              <a:ext uri="{FF2B5EF4-FFF2-40B4-BE49-F238E27FC236}">
                <a16:creationId xmlns:a16="http://schemas.microsoft.com/office/drawing/2014/main" id="{F94DBD58-DEF0-01CB-3393-48D29A6354A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55440" y="3032956"/>
            <a:ext cx="10117124" cy="5762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4150B9AA-4001-D125-0B82-90346A46F74A}"/>
              </a:ext>
            </a:extLst>
          </p:cNvPr>
          <p:cNvGrpSpPr/>
          <p:nvPr/>
        </p:nvGrpSpPr>
        <p:grpSpPr>
          <a:xfrm>
            <a:off x="198000" y="198000"/>
            <a:ext cx="3606057" cy="384081"/>
            <a:chOff x="3179676" y="3946442"/>
            <a:chExt cx="6084676" cy="648078"/>
          </a:xfrm>
        </p:grpSpPr>
        <p:pic>
          <p:nvPicPr>
            <p:cNvPr id="12" name="図 11" descr="テキスト, ロゴ&#10;&#10;自動的に生成された説明">
              <a:extLst>
                <a:ext uri="{FF2B5EF4-FFF2-40B4-BE49-F238E27FC236}">
                  <a16:creationId xmlns:a16="http://schemas.microsoft.com/office/drawing/2014/main" id="{19B7DE00-AD38-4483-2EFD-3E39E00276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75" t="38409" r="4626" b="39114"/>
            <a:stretch/>
          </p:blipFill>
          <p:spPr>
            <a:xfrm>
              <a:off x="6019189" y="3946442"/>
              <a:ext cx="3245163" cy="564880"/>
            </a:xfrm>
            <a:prstGeom prst="rect">
              <a:avLst/>
            </a:prstGeom>
          </p:spPr>
        </p:pic>
        <p:pic>
          <p:nvPicPr>
            <p:cNvPr id="13" name="図 12" descr="アイコン&#10;&#10;自動的に生成された説明">
              <a:extLst>
                <a:ext uri="{FF2B5EF4-FFF2-40B4-BE49-F238E27FC236}">
                  <a16:creationId xmlns:a16="http://schemas.microsoft.com/office/drawing/2014/main" id="{D858C942-7BD3-34CB-9B14-31E85A7642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79676" y="4004184"/>
              <a:ext cx="2340260" cy="5903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96814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標準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9338479" y="6545148"/>
            <a:ext cx="2844800" cy="216019"/>
          </a:xfrm>
        </p:spPr>
        <p:txBody>
          <a:bodyPr/>
          <a:lstStyle>
            <a:lvl1pPr>
              <a:defRPr sz="1400" b="1">
                <a:solidFill>
                  <a:schemeClr val="tx1"/>
                </a:solidFill>
              </a:defRPr>
            </a:lvl1pPr>
          </a:lstStyle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6738" y="103980"/>
            <a:ext cx="10261863" cy="480131"/>
          </a:xfrm>
        </p:spPr>
        <p:txBody>
          <a:bodyPr wrap="square">
            <a:spAutoFit/>
          </a:bodyPr>
          <a:lstStyle>
            <a:lvl1pPr algn="l">
              <a:defRPr lang="ja-JP" altLang="en-US" sz="2800" b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/>
              <a:t>マスター タイトルの書式設定</a:t>
            </a:r>
          </a:p>
        </p:txBody>
      </p:sp>
      <p:cxnSp>
        <p:nvCxnSpPr>
          <p:cNvPr id="7" name="直線コネクタ 6"/>
          <p:cNvCxnSpPr/>
          <p:nvPr/>
        </p:nvCxnSpPr>
        <p:spPr>
          <a:xfrm>
            <a:off x="6674" y="643820"/>
            <a:ext cx="10559505" cy="0"/>
          </a:xfrm>
          <a:prstGeom prst="line">
            <a:avLst/>
          </a:prstGeom>
          <a:ln w="117475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図 2">
            <a:extLst>
              <a:ext uri="{FF2B5EF4-FFF2-40B4-BE49-F238E27FC236}">
                <a16:creationId xmlns:a16="http://schemas.microsoft.com/office/drawing/2014/main" id="{698A142C-11D7-E5B8-A83B-34B9298BA85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0771" y="63530"/>
            <a:ext cx="1378550" cy="47434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82FAC2D0-B6BC-41E0-83CB-5FEE37D9C1E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3239" y="556838"/>
            <a:ext cx="1197413" cy="189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950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75558-A264-444E-829B-51AAE6B4B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D9373-37D1-4135-8D34-755E139F79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5E4A6B-1966-4E57-9FB8-8B111E97B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3/28/2025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FC3DD-F2BE-41FF-895B-00129AAB1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F830C-8424-4FAF-A011-605AE1D14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10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TTロゴ単独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34E2D3-8122-4E07-5DED-FD5CE17EB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EF5EE7-1386-DA2F-141B-273E2C6097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>
            <a:lvl1pPr>
              <a:defRPr sz="3200" b="1">
                <a:latin typeface="+mn-ea"/>
                <a:ea typeface="+mn-ea"/>
              </a:defRPr>
            </a:lvl1pPr>
            <a:lvl2pPr>
              <a:defRPr>
                <a:latin typeface="+mn-ea"/>
                <a:ea typeface="+mn-ea"/>
              </a:defRPr>
            </a:lvl2pPr>
            <a:lvl3pPr>
              <a:spcBef>
                <a:spcPts val="0"/>
              </a:spcBef>
              <a:spcAft>
                <a:spcPts val="0"/>
              </a:spcAft>
              <a:defRPr>
                <a:latin typeface="+mn-ea"/>
                <a:ea typeface="+mn-ea"/>
              </a:defRPr>
            </a:lvl3pPr>
            <a:lvl4pPr>
              <a:lnSpc>
                <a:spcPts val="2400"/>
              </a:lnSpc>
              <a:defRPr>
                <a:latin typeface="+mn-ea"/>
                <a:ea typeface="+mn-ea"/>
              </a:defRPr>
            </a:lvl4pPr>
            <a:lvl5pPr>
              <a:defRPr sz="1400"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2E37901-2F67-E8F2-32B1-6E60AB3A6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D93D6-B376-48B5-91CF-13F68A646193}" type="datetime1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881038-165A-5BFB-477F-F97805F6D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TW"/>
              <a:t>© GovTechTokyo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FBC9E01-9A0F-E1DE-67C1-524F7E4C5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6FF3-EDEF-40D9-844B-E8BDE887A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テキスト, ロゴ&#10;&#10;自動的に生成された説明">
            <a:extLst>
              <a:ext uri="{FF2B5EF4-FFF2-40B4-BE49-F238E27FC236}">
                <a16:creationId xmlns:a16="http://schemas.microsoft.com/office/drawing/2014/main" id="{DE7B39B1-2036-A3B5-2DB8-10BA0999CC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3515" b="34986"/>
          <a:stretch/>
        </p:blipFill>
        <p:spPr>
          <a:xfrm>
            <a:off x="119336" y="116632"/>
            <a:ext cx="2108563" cy="468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570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GTTロゴ単独_2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92B502-B3EE-DBEB-D4D3-F0B85D500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C7741C8-334E-FB50-E179-0FADA8956D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5360" y="918000"/>
            <a:ext cx="5684440" cy="526824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EAE074D-900B-C98A-59C6-1F1D840AE4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918000"/>
            <a:ext cx="5684440" cy="526824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3676791-1558-E805-E123-4F1B94BAD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83505-545A-4B71-9C44-72BD6CEE4401}" type="datetime1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DD4F02C-EE9A-7265-A6DA-67EC00DC4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TW"/>
              <a:t>© GovTechTokyo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ED01F3B-70C3-B6DF-7E29-8612C0972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6FF3-EDEF-40D9-844B-E8BDE887A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図 8" descr="テキスト, ロゴ&#10;&#10;自動的に生成された説明">
            <a:extLst>
              <a:ext uri="{FF2B5EF4-FFF2-40B4-BE49-F238E27FC236}">
                <a16:creationId xmlns:a16="http://schemas.microsoft.com/office/drawing/2014/main" id="{D9247F9C-7DDC-CAF8-2E90-59B5BCC8FB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3515" b="34986"/>
          <a:stretch/>
        </p:blipFill>
        <p:spPr>
          <a:xfrm>
            <a:off x="119336" y="116632"/>
            <a:ext cx="2108563" cy="468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539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GTTロゴ単独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76A798-EE5A-FC3A-E587-17A723B3A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3592" y="116632"/>
            <a:ext cx="9432172" cy="468054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1D8B3C8-A0F7-2DC1-A690-1CBBAA44D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D0E4-C893-4F6B-9253-BAED6CC942DB}" type="datetime1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E645BB1-907E-92D1-09C5-CA2FE2479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TW"/>
              <a:t>© GovTechTokyo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0CB15F0-8F57-3E26-0581-CA727A27C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6FF3-EDEF-40D9-844B-E8BDE887A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テキスト, ロゴ&#10;&#10;自動的に生成された説明">
            <a:extLst>
              <a:ext uri="{FF2B5EF4-FFF2-40B4-BE49-F238E27FC236}">
                <a16:creationId xmlns:a16="http://schemas.microsoft.com/office/drawing/2014/main" id="{DFAFD476-F444-D83A-1566-FDB256FE12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3515" b="34986"/>
          <a:stretch/>
        </p:blipFill>
        <p:spPr>
          <a:xfrm>
            <a:off x="119336" y="116632"/>
            <a:ext cx="2108563" cy="468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539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3C3496E9-EE78-FDF5-823B-F5748FA10215}"/>
              </a:ext>
            </a:extLst>
          </p:cNvPr>
          <p:cNvSpPr/>
          <p:nvPr/>
        </p:nvSpPr>
        <p:spPr>
          <a:xfrm>
            <a:off x="6370" y="-1107"/>
            <a:ext cx="12187147" cy="6859107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018838"/>
              </a:gs>
              <a:gs pos="54000">
                <a:srgbClr val="018838"/>
              </a:gs>
              <a:gs pos="94000">
                <a:srgbClr val="008000">
                  <a:alpha val="80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ローチャート: データ 2">
            <a:extLst>
              <a:ext uri="{FF2B5EF4-FFF2-40B4-BE49-F238E27FC236}">
                <a16:creationId xmlns:a16="http://schemas.microsoft.com/office/drawing/2014/main" id="{7175B9B1-F0B6-6F8B-1915-DD27470870D5}"/>
              </a:ext>
            </a:extLst>
          </p:cNvPr>
          <p:cNvSpPr/>
          <p:nvPr/>
        </p:nvSpPr>
        <p:spPr>
          <a:xfrm>
            <a:off x="2480404" y="253630"/>
            <a:ext cx="6496976" cy="648773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4038"/>
              <a:gd name="connsiteY0" fmla="*/ 10000 h 10000"/>
              <a:gd name="connsiteX1" fmla="*/ 2000 w 14038"/>
              <a:gd name="connsiteY1" fmla="*/ 0 h 10000"/>
              <a:gd name="connsiteX2" fmla="*/ 14038 w 14038"/>
              <a:gd name="connsiteY2" fmla="*/ 43 h 10000"/>
              <a:gd name="connsiteX3" fmla="*/ 8000 w 14038"/>
              <a:gd name="connsiteY3" fmla="*/ 10000 h 10000"/>
              <a:gd name="connsiteX4" fmla="*/ 0 w 14038"/>
              <a:gd name="connsiteY4" fmla="*/ 10000 h 10000"/>
              <a:gd name="connsiteX0" fmla="*/ 0 w 14038"/>
              <a:gd name="connsiteY0" fmla="*/ 9971 h 9971"/>
              <a:gd name="connsiteX1" fmla="*/ 6994 w 14038"/>
              <a:gd name="connsiteY1" fmla="*/ 0 h 9971"/>
              <a:gd name="connsiteX2" fmla="*/ 14038 w 14038"/>
              <a:gd name="connsiteY2" fmla="*/ 14 h 9971"/>
              <a:gd name="connsiteX3" fmla="*/ 8000 w 14038"/>
              <a:gd name="connsiteY3" fmla="*/ 9971 h 9971"/>
              <a:gd name="connsiteX4" fmla="*/ 0 w 14038"/>
              <a:gd name="connsiteY4" fmla="*/ 9971 h 9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38" h="9971">
                <a:moveTo>
                  <a:pt x="0" y="9971"/>
                </a:moveTo>
                <a:lnTo>
                  <a:pt x="6994" y="0"/>
                </a:lnTo>
                <a:lnTo>
                  <a:pt x="14038" y="14"/>
                </a:lnTo>
                <a:lnTo>
                  <a:pt x="8000" y="9971"/>
                </a:lnTo>
                <a:lnTo>
                  <a:pt x="0" y="9971"/>
                </a:lnTo>
                <a:close/>
              </a:path>
            </a:pathLst>
          </a:custGeom>
          <a:gradFill flip="none" rotWithShape="1">
            <a:gsLst>
              <a:gs pos="0">
                <a:srgbClr val="018838"/>
              </a:gs>
              <a:gs pos="44000">
                <a:srgbClr val="018838"/>
              </a:gs>
              <a:gs pos="100000">
                <a:schemeClr val="accent6">
                  <a:lumMod val="60000"/>
                  <a:lumOff val="40000"/>
                  <a:alpha val="2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ローチャート: データ 2">
            <a:extLst>
              <a:ext uri="{FF2B5EF4-FFF2-40B4-BE49-F238E27FC236}">
                <a16:creationId xmlns:a16="http://schemas.microsoft.com/office/drawing/2014/main" id="{F065EAC0-1682-FC23-2750-ADBDAF6DC353}"/>
              </a:ext>
            </a:extLst>
          </p:cNvPr>
          <p:cNvSpPr/>
          <p:nvPr/>
        </p:nvSpPr>
        <p:spPr>
          <a:xfrm>
            <a:off x="282821" y="-1107"/>
            <a:ext cx="6496976" cy="5625244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4038"/>
              <a:gd name="connsiteY0" fmla="*/ 10000 h 10000"/>
              <a:gd name="connsiteX1" fmla="*/ 2000 w 14038"/>
              <a:gd name="connsiteY1" fmla="*/ 0 h 10000"/>
              <a:gd name="connsiteX2" fmla="*/ 14038 w 14038"/>
              <a:gd name="connsiteY2" fmla="*/ 43 h 10000"/>
              <a:gd name="connsiteX3" fmla="*/ 8000 w 14038"/>
              <a:gd name="connsiteY3" fmla="*/ 10000 h 10000"/>
              <a:gd name="connsiteX4" fmla="*/ 0 w 14038"/>
              <a:gd name="connsiteY4" fmla="*/ 10000 h 10000"/>
              <a:gd name="connsiteX0" fmla="*/ 0 w 14038"/>
              <a:gd name="connsiteY0" fmla="*/ 9971 h 9971"/>
              <a:gd name="connsiteX1" fmla="*/ 6994 w 14038"/>
              <a:gd name="connsiteY1" fmla="*/ 0 h 9971"/>
              <a:gd name="connsiteX2" fmla="*/ 14038 w 14038"/>
              <a:gd name="connsiteY2" fmla="*/ 14 h 9971"/>
              <a:gd name="connsiteX3" fmla="*/ 8000 w 14038"/>
              <a:gd name="connsiteY3" fmla="*/ 9971 h 9971"/>
              <a:gd name="connsiteX4" fmla="*/ 0 w 14038"/>
              <a:gd name="connsiteY4" fmla="*/ 9971 h 9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38" h="9971">
                <a:moveTo>
                  <a:pt x="0" y="9971"/>
                </a:moveTo>
                <a:lnTo>
                  <a:pt x="6994" y="0"/>
                </a:lnTo>
                <a:lnTo>
                  <a:pt x="14038" y="14"/>
                </a:lnTo>
                <a:lnTo>
                  <a:pt x="8000" y="9971"/>
                </a:lnTo>
                <a:lnTo>
                  <a:pt x="0" y="9971"/>
                </a:lnTo>
                <a:close/>
              </a:path>
            </a:pathLst>
          </a:custGeom>
          <a:gradFill flip="none" rotWithShape="1">
            <a:gsLst>
              <a:gs pos="0">
                <a:srgbClr val="018838"/>
              </a:gs>
              <a:gs pos="66000">
                <a:srgbClr val="018838"/>
              </a:gs>
              <a:gs pos="100000">
                <a:schemeClr val="accent6">
                  <a:lumMod val="60000"/>
                  <a:lumOff val="40000"/>
                  <a:alpha val="1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ローチャート: データ 2">
            <a:extLst>
              <a:ext uri="{FF2B5EF4-FFF2-40B4-BE49-F238E27FC236}">
                <a16:creationId xmlns:a16="http://schemas.microsoft.com/office/drawing/2014/main" id="{B1C2066D-190F-1DFA-9642-7A198246A63C}"/>
              </a:ext>
            </a:extLst>
          </p:cNvPr>
          <p:cNvSpPr/>
          <p:nvPr/>
        </p:nvSpPr>
        <p:spPr>
          <a:xfrm>
            <a:off x="1619696" y="508366"/>
            <a:ext cx="6496976" cy="5625244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4038"/>
              <a:gd name="connsiteY0" fmla="*/ 10000 h 10000"/>
              <a:gd name="connsiteX1" fmla="*/ 2000 w 14038"/>
              <a:gd name="connsiteY1" fmla="*/ 0 h 10000"/>
              <a:gd name="connsiteX2" fmla="*/ 14038 w 14038"/>
              <a:gd name="connsiteY2" fmla="*/ 43 h 10000"/>
              <a:gd name="connsiteX3" fmla="*/ 8000 w 14038"/>
              <a:gd name="connsiteY3" fmla="*/ 10000 h 10000"/>
              <a:gd name="connsiteX4" fmla="*/ 0 w 14038"/>
              <a:gd name="connsiteY4" fmla="*/ 10000 h 10000"/>
              <a:gd name="connsiteX0" fmla="*/ 0 w 14038"/>
              <a:gd name="connsiteY0" fmla="*/ 9971 h 9971"/>
              <a:gd name="connsiteX1" fmla="*/ 6994 w 14038"/>
              <a:gd name="connsiteY1" fmla="*/ 0 h 9971"/>
              <a:gd name="connsiteX2" fmla="*/ 14038 w 14038"/>
              <a:gd name="connsiteY2" fmla="*/ 14 h 9971"/>
              <a:gd name="connsiteX3" fmla="*/ 8000 w 14038"/>
              <a:gd name="connsiteY3" fmla="*/ 9971 h 9971"/>
              <a:gd name="connsiteX4" fmla="*/ 0 w 14038"/>
              <a:gd name="connsiteY4" fmla="*/ 9971 h 9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38" h="9971">
                <a:moveTo>
                  <a:pt x="0" y="9971"/>
                </a:moveTo>
                <a:lnTo>
                  <a:pt x="6994" y="0"/>
                </a:lnTo>
                <a:lnTo>
                  <a:pt x="14038" y="14"/>
                </a:lnTo>
                <a:lnTo>
                  <a:pt x="8000" y="9971"/>
                </a:lnTo>
                <a:lnTo>
                  <a:pt x="0" y="9971"/>
                </a:lnTo>
                <a:close/>
              </a:path>
            </a:pathLst>
          </a:custGeom>
          <a:gradFill flip="none" rotWithShape="1">
            <a:gsLst>
              <a:gs pos="0">
                <a:srgbClr val="018838"/>
              </a:gs>
              <a:gs pos="66000">
                <a:srgbClr val="018838"/>
              </a:gs>
              <a:gs pos="100000">
                <a:schemeClr val="accent6">
                  <a:lumMod val="60000"/>
                  <a:lumOff val="40000"/>
                  <a:alpha val="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EEE95A-4113-AE11-D7CA-5E8DAC22E0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6236" y="6562935"/>
            <a:ext cx="3246040" cy="17843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fld id="{11EAACC7-3B3F-47D1-959A-EF58926E955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720EC7-3D48-3BC9-8382-F71D33A176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55675"/>
            <a:ext cx="4114800" cy="17843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chemeClr val="bg1"/>
                </a:solidFill>
                <a:latin typeface="+mn-lt"/>
                <a:ea typeface="Noto Sans JP Medium" panose="020B0200000000000000" pitchFamily="50" charset="-128"/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FB723E-30B7-488E-7E05-9456155FB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62935"/>
            <a:ext cx="3245164" cy="17488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2295E26-55C6-A9DF-E00D-4D28E8179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9436" y="2744924"/>
            <a:ext cx="10117124" cy="576064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33803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1" r:id="rId6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b="1" kern="1200">
          <a:solidFill>
            <a:schemeClr val="bg1"/>
          </a:solidFill>
          <a:latin typeface="+mn-ea"/>
          <a:ea typeface="+mn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ea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ea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ea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ea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ea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44A4F70E-E584-2BA2-068E-F134B997029D}"/>
              </a:ext>
            </a:extLst>
          </p:cNvPr>
          <p:cNvSpPr/>
          <p:nvPr/>
        </p:nvSpPr>
        <p:spPr>
          <a:xfrm>
            <a:off x="4853" y="-1355"/>
            <a:ext cx="12187147" cy="657801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018838"/>
              </a:gs>
              <a:gs pos="54000">
                <a:srgbClr val="018838"/>
              </a:gs>
              <a:gs pos="100000">
                <a:srgbClr val="01883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ローチャート: データ 2">
            <a:extLst>
              <a:ext uri="{FF2B5EF4-FFF2-40B4-BE49-F238E27FC236}">
                <a16:creationId xmlns:a16="http://schemas.microsoft.com/office/drawing/2014/main" id="{DA358829-15F6-5897-C662-CF93B210AD62}"/>
              </a:ext>
            </a:extLst>
          </p:cNvPr>
          <p:cNvSpPr/>
          <p:nvPr/>
        </p:nvSpPr>
        <p:spPr>
          <a:xfrm>
            <a:off x="282821" y="-1108"/>
            <a:ext cx="6496976" cy="271002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4038"/>
              <a:gd name="connsiteY0" fmla="*/ 10000 h 10000"/>
              <a:gd name="connsiteX1" fmla="*/ 2000 w 14038"/>
              <a:gd name="connsiteY1" fmla="*/ 0 h 10000"/>
              <a:gd name="connsiteX2" fmla="*/ 14038 w 14038"/>
              <a:gd name="connsiteY2" fmla="*/ 43 h 10000"/>
              <a:gd name="connsiteX3" fmla="*/ 8000 w 14038"/>
              <a:gd name="connsiteY3" fmla="*/ 10000 h 10000"/>
              <a:gd name="connsiteX4" fmla="*/ 0 w 14038"/>
              <a:gd name="connsiteY4" fmla="*/ 10000 h 10000"/>
              <a:gd name="connsiteX0" fmla="*/ 0 w 14038"/>
              <a:gd name="connsiteY0" fmla="*/ 9971 h 9971"/>
              <a:gd name="connsiteX1" fmla="*/ 6994 w 14038"/>
              <a:gd name="connsiteY1" fmla="*/ 0 h 9971"/>
              <a:gd name="connsiteX2" fmla="*/ 14038 w 14038"/>
              <a:gd name="connsiteY2" fmla="*/ 14 h 9971"/>
              <a:gd name="connsiteX3" fmla="*/ 8000 w 14038"/>
              <a:gd name="connsiteY3" fmla="*/ 9971 h 9971"/>
              <a:gd name="connsiteX4" fmla="*/ 0 w 14038"/>
              <a:gd name="connsiteY4" fmla="*/ 9971 h 9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38" h="9971">
                <a:moveTo>
                  <a:pt x="0" y="9971"/>
                </a:moveTo>
                <a:lnTo>
                  <a:pt x="6994" y="0"/>
                </a:lnTo>
                <a:lnTo>
                  <a:pt x="14038" y="14"/>
                </a:lnTo>
                <a:lnTo>
                  <a:pt x="8000" y="9971"/>
                </a:lnTo>
                <a:lnTo>
                  <a:pt x="0" y="9971"/>
                </a:lnTo>
                <a:close/>
              </a:path>
            </a:pathLst>
          </a:custGeom>
          <a:gradFill flip="none" rotWithShape="1">
            <a:gsLst>
              <a:gs pos="0">
                <a:srgbClr val="018838"/>
              </a:gs>
              <a:gs pos="66000">
                <a:srgbClr val="018838"/>
              </a:gs>
              <a:gs pos="100000">
                <a:schemeClr val="accent6">
                  <a:lumMod val="60000"/>
                  <a:lumOff val="40000"/>
                  <a:alpha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ローチャート: データ 2">
            <a:extLst>
              <a:ext uri="{FF2B5EF4-FFF2-40B4-BE49-F238E27FC236}">
                <a16:creationId xmlns:a16="http://schemas.microsoft.com/office/drawing/2014/main" id="{0675EAFB-0054-00E2-89EE-58DD8D89D5BF}"/>
              </a:ext>
            </a:extLst>
          </p:cNvPr>
          <p:cNvSpPr/>
          <p:nvPr/>
        </p:nvSpPr>
        <p:spPr>
          <a:xfrm>
            <a:off x="955366" y="333400"/>
            <a:ext cx="6496976" cy="2375520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4038"/>
              <a:gd name="connsiteY0" fmla="*/ 10000 h 10000"/>
              <a:gd name="connsiteX1" fmla="*/ 2000 w 14038"/>
              <a:gd name="connsiteY1" fmla="*/ 0 h 10000"/>
              <a:gd name="connsiteX2" fmla="*/ 14038 w 14038"/>
              <a:gd name="connsiteY2" fmla="*/ 43 h 10000"/>
              <a:gd name="connsiteX3" fmla="*/ 8000 w 14038"/>
              <a:gd name="connsiteY3" fmla="*/ 10000 h 10000"/>
              <a:gd name="connsiteX4" fmla="*/ 0 w 14038"/>
              <a:gd name="connsiteY4" fmla="*/ 10000 h 10000"/>
              <a:gd name="connsiteX0" fmla="*/ 0 w 14038"/>
              <a:gd name="connsiteY0" fmla="*/ 9971 h 9971"/>
              <a:gd name="connsiteX1" fmla="*/ 6994 w 14038"/>
              <a:gd name="connsiteY1" fmla="*/ 0 h 9971"/>
              <a:gd name="connsiteX2" fmla="*/ 14038 w 14038"/>
              <a:gd name="connsiteY2" fmla="*/ 14 h 9971"/>
              <a:gd name="connsiteX3" fmla="*/ 8000 w 14038"/>
              <a:gd name="connsiteY3" fmla="*/ 9971 h 9971"/>
              <a:gd name="connsiteX4" fmla="*/ 0 w 14038"/>
              <a:gd name="connsiteY4" fmla="*/ 9971 h 9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38" h="9971">
                <a:moveTo>
                  <a:pt x="0" y="9971"/>
                </a:moveTo>
                <a:lnTo>
                  <a:pt x="6994" y="0"/>
                </a:lnTo>
                <a:lnTo>
                  <a:pt x="14038" y="14"/>
                </a:lnTo>
                <a:lnTo>
                  <a:pt x="8000" y="9971"/>
                </a:lnTo>
                <a:lnTo>
                  <a:pt x="0" y="9971"/>
                </a:lnTo>
                <a:close/>
              </a:path>
            </a:pathLst>
          </a:custGeom>
          <a:gradFill flip="none" rotWithShape="1">
            <a:gsLst>
              <a:gs pos="0">
                <a:srgbClr val="018838"/>
              </a:gs>
              <a:gs pos="76000">
                <a:srgbClr val="018838"/>
              </a:gs>
              <a:gs pos="100000">
                <a:srgbClr val="E2F2E6">
                  <a:alpha val="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ローチャート: データ 2">
            <a:extLst>
              <a:ext uri="{FF2B5EF4-FFF2-40B4-BE49-F238E27FC236}">
                <a16:creationId xmlns:a16="http://schemas.microsoft.com/office/drawing/2014/main" id="{D338F7B3-D43E-4EE0-4BCB-A034B73B62EF}"/>
              </a:ext>
            </a:extLst>
          </p:cNvPr>
          <p:cNvSpPr/>
          <p:nvPr/>
        </p:nvSpPr>
        <p:spPr>
          <a:xfrm>
            <a:off x="2383822" y="188640"/>
            <a:ext cx="6496976" cy="2520280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4038"/>
              <a:gd name="connsiteY0" fmla="*/ 10000 h 10000"/>
              <a:gd name="connsiteX1" fmla="*/ 2000 w 14038"/>
              <a:gd name="connsiteY1" fmla="*/ 0 h 10000"/>
              <a:gd name="connsiteX2" fmla="*/ 14038 w 14038"/>
              <a:gd name="connsiteY2" fmla="*/ 43 h 10000"/>
              <a:gd name="connsiteX3" fmla="*/ 8000 w 14038"/>
              <a:gd name="connsiteY3" fmla="*/ 10000 h 10000"/>
              <a:gd name="connsiteX4" fmla="*/ 0 w 14038"/>
              <a:gd name="connsiteY4" fmla="*/ 10000 h 10000"/>
              <a:gd name="connsiteX0" fmla="*/ 0 w 14038"/>
              <a:gd name="connsiteY0" fmla="*/ 9971 h 9971"/>
              <a:gd name="connsiteX1" fmla="*/ 6994 w 14038"/>
              <a:gd name="connsiteY1" fmla="*/ 0 h 9971"/>
              <a:gd name="connsiteX2" fmla="*/ 14038 w 14038"/>
              <a:gd name="connsiteY2" fmla="*/ 14 h 9971"/>
              <a:gd name="connsiteX3" fmla="*/ 8000 w 14038"/>
              <a:gd name="connsiteY3" fmla="*/ 9971 h 9971"/>
              <a:gd name="connsiteX4" fmla="*/ 0 w 14038"/>
              <a:gd name="connsiteY4" fmla="*/ 9971 h 9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38" h="9971">
                <a:moveTo>
                  <a:pt x="0" y="9971"/>
                </a:moveTo>
                <a:lnTo>
                  <a:pt x="6994" y="0"/>
                </a:lnTo>
                <a:lnTo>
                  <a:pt x="14038" y="14"/>
                </a:lnTo>
                <a:lnTo>
                  <a:pt x="8000" y="9971"/>
                </a:lnTo>
                <a:lnTo>
                  <a:pt x="0" y="9971"/>
                </a:lnTo>
                <a:close/>
              </a:path>
            </a:pathLst>
          </a:custGeom>
          <a:gradFill flip="none" rotWithShape="1">
            <a:gsLst>
              <a:gs pos="0">
                <a:srgbClr val="018838"/>
              </a:gs>
              <a:gs pos="66000">
                <a:srgbClr val="018838"/>
              </a:gs>
              <a:gs pos="100000">
                <a:schemeClr val="accent6">
                  <a:lumMod val="60000"/>
                  <a:lumOff val="40000"/>
                  <a:alpha val="1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4E54C745-1914-B58C-DB7A-3CBD3A0A7CD5}"/>
              </a:ext>
            </a:extLst>
          </p:cNvPr>
          <p:cNvSpPr/>
          <p:nvPr/>
        </p:nvSpPr>
        <p:spPr>
          <a:xfrm>
            <a:off x="0" y="653872"/>
            <a:ext cx="12187147" cy="577791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2295E26-55C6-A9DF-E00D-4D28E8179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9756" y="116632"/>
            <a:ext cx="7956008" cy="468054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2665390-A383-723E-0251-6CC5CE3B4F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360" y="918445"/>
            <a:ext cx="11521280" cy="53908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EEE95A-4113-AE11-D7CA-5E8DAC22E0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6236" y="6562935"/>
            <a:ext cx="3246040" cy="178433"/>
          </a:xfrm>
          <a:prstGeom prst="rect">
            <a:avLst/>
          </a:prstGeom>
          <a:noFill/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008000"/>
                </a:solidFill>
                <a:latin typeface="+mn-ea"/>
                <a:ea typeface="+mn-ea"/>
              </a:defRPr>
            </a:lvl1pPr>
          </a:lstStyle>
          <a:p>
            <a:fld id="{4A8A86A7-38DA-495C-AD0F-F05E1590A0FB}" type="datetime1">
              <a:rPr lang="ja-JP" altLang="en-US" smtClean="0"/>
              <a:t>2025/3/28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720EC7-3D48-3BC9-8382-F71D33A176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55675"/>
            <a:ext cx="4114800" cy="178433"/>
          </a:xfrm>
          <a:prstGeom prst="rect">
            <a:avLst/>
          </a:prstGeom>
          <a:noFill/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rgbClr val="008000"/>
                </a:solidFill>
                <a:latin typeface="+mn-lt"/>
                <a:ea typeface="Noto Sans JP Medium" panose="020B0200000000000000" pitchFamily="50" charset="-128"/>
              </a:defRPr>
            </a:lvl1pPr>
          </a:lstStyle>
          <a:p>
            <a:r>
              <a:rPr lang="en-US" altLang="zh-TW"/>
              <a:t>© </a:t>
            </a:r>
            <a:r>
              <a:rPr lang="en-US" altLang="zh-TW" err="1"/>
              <a:t>GovTechTokyo</a:t>
            </a: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FB723E-30B7-488E-7E05-9456155FB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62935"/>
            <a:ext cx="3245164" cy="174885"/>
          </a:xfrm>
          <a:prstGeom prst="rect">
            <a:avLst/>
          </a:prstGeom>
          <a:noFill/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008000"/>
                </a:solidFill>
                <a:latin typeface="+mn-ea"/>
                <a:ea typeface="+mn-ea"/>
              </a:defRPr>
            </a:lvl1pPr>
          </a:lstStyle>
          <a:p>
            <a:fld id="{42C06FF3-EDEF-40D9-844B-E8BDE887AEB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26921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</p:sldLayoutIdLst>
  <p:hf hd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kumimoji="1" sz="2000" b="1" kern="1200">
          <a:solidFill>
            <a:schemeClr val="bg1"/>
          </a:solidFill>
          <a:latin typeface="+mn-ea"/>
          <a:ea typeface="+mn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32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kumimoji="1" sz="3200" b="1" kern="1200">
          <a:solidFill>
            <a:schemeClr val="tx1"/>
          </a:solidFill>
          <a:latin typeface="+mn-ea"/>
          <a:ea typeface="+mn-ea"/>
          <a:cs typeface="+mn-cs"/>
        </a:defRPr>
      </a:lvl1pPr>
      <a:lvl2pPr marL="685800" indent="-228600" algn="l" defTabSz="914400" rtl="0" eaLnBrk="1" latinLnBrk="0" hangingPunct="1">
        <a:lnSpc>
          <a:spcPts val="28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kumimoji="1" sz="2000" b="1" kern="1200">
          <a:solidFill>
            <a:schemeClr val="tx1"/>
          </a:solidFill>
          <a:latin typeface="+mn-ea"/>
          <a:ea typeface="+mn-ea"/>
          <a:cs typeface="+mn-cs"/>
        </a:defRPr>
      </a:lvl2pPr>
      <a:lvl3pPr marL="1143000" indent="-228600" algn="l" defTabSz="914400" rtl="0" eaLnBrk="1" latinLnBrk="0" hangingPunct="1">
        <a:lnSpc>
          <a:spcPts val="2400"/>
        </a:lnSpc>
        <a:spcBef>
          <a:spcPts val="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ea"/>
          <a:ea typeface="+mn-ea"/>
          <a:cs typeface="+mn-cs"/>
        </a:defRPr>
      </a:lvl3pPr>
      <a:lvl4pPr marL="1600200" indent="-228600" algn="l" defTabSz="914400" rtl="0" eaLnBrk="1" latinLnBrk="0" hangingPunct="1">
        <a:lnSpc>
          <a:spcPts val="2400"/>
        </a:lnSpc>
        <a:spcBef>
          <a:spcPts val="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ea"/>
          <a:ea typeface="+mn-ea"/>
          <a:cs typeface="+mn-cs"/>
        </a:defRPr>
      </a:lvl4pPr>
      <a:lvl5pPr marL="2057400" indent="-228600" algn="l" defTabSz="914400" rtl="0" eaLnBrk="1" latinLnBrk="0" hangingPunct="1">
        <a:lnSpc>
          <a:spcPts val="2000"/>
        </a:lnSpc>
        <a:spcBef>
          <a:spcPts val="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ea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DE8AC2-3BDC-0BFB-8ED6-15695ED4E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テンプレート集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B749439-E81E-7136-1C40-79F52FF0A5F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 err="1"/>
              <a:t>GovTech</a:t>
            </a:r>
            <a:r>
              <a:rPr kumimoji="1" lang="ja-JP" altLang="en-US" dirty="0"/>
              <a:t>東京　</a:t>
            </a:r>
            <a:r>
              <a:rPr kumimoji="1" lang="en-US" altLang="ja-JP" dirty="0"/>
              <a:t>BPR</a:t>
            </a:r>
            <a:r>
              <a:rPr kumimoji="1" lang="ja-JP" altLang="en-US" dirty="0"/>
              <a:t>推進チーム</a:t>
            </a:r>
          </a:p>
        </p:txBody>
      </p:sp>
    </p:spTree>
    <p:extLst>
      <p:ext uri="{BB962C8B-B14F-4D97-AF65-F5344CB8AC3E}">
        <p14:creationId xmlns:p14="http://schemas.microsoft.com/office/powerpoint/2010/main" val="24809339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65FEDA-3E95-BDD3-CE9D-FF3081FF8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1-1. </a:t>
            </a:r>
            <a:r>
              <a:rPr kumimoji="1" lang="ja-JP" altLang="en-US" dirty="0"/>
              <a:t>プロジェクト計画書①</a:t>
            </a:r>
            <a:endParaRPr lang="ja-JP" altLang="en-US" dirty="0">
              <a:latin typeface="游ゴシック"/>
              <a:ea typeface="游ゴシック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32C717B-16D1-DF14-597F-735B0895C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©Tokyo Metropolitan Government | GovTechTokyo </a:t>
            </a:r>
            <a:endParaRPr kumimoji="1" lang="ja-JP" alt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E093A4B-89A9-82DC-84AC-AC68BBB0A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6FF3-EDEF-40D9-844B-E8BDE887AEB1}" type="slidenum">
              <a:rPr kumimoji="1" lang="ja-JP" altLang="en-US" smtClean="0"/>
              <a:t>10</a:t>
            </a:fld>
            <a:endParaRPr kumimoji="1" lang="ja-JP" altLang="en-US"/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C429E97-89DE-8D12-BE63-F9CEC6DB8F54}"/>
              </a:ext>
            </a:extLst>
          </p:cNvPr>
          <p:cNvGrpSpPr/>
          <p:nvPr/>
        </p:nvGrpSpPr>
        <p:grpSpPr>
          <a:xfrm>
            <a:off x="890982" y="1173491"/>
            <a:ext cx="4905357" cy="2465447"/>
            <a:chOff x="461774" y="772274"/>
            <a:chExt cx="4905357" cy="2465447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BA0E5DE5-D162-A3D4-F7B9-F4C45D39CFF2}"/>
                </a:ext>
              </a:extLst>
            </p:cNvPr>
            <p:cNvSpPr txBox="1"/>
            <p:nvPr/>
          </p:nvSpPr>
          <p:spPr>
            <a:xfrm>
              <a:off x="461774" y="772274"/>
              <a:ext cx="4900937" cy="376807"/>
            </a:xfrm>
            <a:prstGeom prst="rect">
              <a:avLst/>
            </a:prstGeom>
            <a:solidFill>
              <a:srgbClr val="385723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72000" tIns="0" rIns="72000" bIns="0" rtlCol="0" anchor="ctr">
              <a:noAutofit/>
            </a:bodyPr>
            <a:lstStyle/>
            <a:p>
              <a:pPr algn="l">
                <a:lnSpc>
                  <a:spcPct val="100000"/>
                </a:lnSpc>
              </a:pPr>
              <a:r>
                <a:rPr kumimoji="1" lang="en-US" altLang="ja-JP" sz="14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BPR</a:t>
              </a:r>
              <a:r>
                <a:rPr kumimoji="1" lang="ja-JP" altLang="en-US" sz="14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を実施する理由</a:t>
              </a: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7C5BB78E-A0EB-090D-0165-AE26829CF226}"/>
                </a:ext>
              </a:extLst>
            </p:cNvPr>
            <p:cNvSpPr txBox="1"/>
            <p:nvPr/>
          </p:nvSpPr>
          <p:spPr>
            <a:xfrm>
              <a:off x="461775" y="1149080"/>
              <a:ext cx="4905356" cy="208864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108000" tIns="72000" rIns="108000" bIns="36000" rtlCol="0">
              <a:noAutofit/>
            </a:bodyPr>
            <a:lstStyle/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現行システムのサポートが終了（</a:t>
              </a:r>
              <a:r>
                <a:rPr kumimoji="1"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EOS</a:t>
              </a: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）が令和</a:t>
              </a:r>
              <a:r>
                <a:rPr kumimoji="1"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8</a:t>
              </a: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年度に控えており次期システムの検討を行う必要がある</a:t>
              </a:r>
              <a:r>
                <a:rPr lang="ja-JP" altLang="en-US" sz="1000" dirty="0">
                  <a:solidFill>
                    <a:srgbClr val="C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（導入リプレースが目的の一つの場合）</a:t>
              </a:r>
              <a:endParaRPr kumimoji="1" lang="en-US" altLang="ja-JP" sz="10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最善な次期システムを検討するため、</a:t>
              </a:r>
              <a:r>
                <a:rPr lang="ja-JP" altLang="en-US" sz="1400" dirty="0">
                  <a:solidFill>
                    <a:srgbClr val="C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現行の施設予約業務</a:t>
              </a: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を洗い出し課題を可視化する</a:t>
              </a:r>
              <a:endParaRPr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r>
                <a:rPr lang="en-US" altLang="ja-JP" sz="1000" dirty="0">
                  <a:solidFill>
                    <a:srgbClr val="C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※</a:t>
              </a:r>
              <a:r>
                <a:rPr lang="ja-JP" altLang="en-US" sz="1000" dirty="0">
                  <a:solidFill>
                    <a:srgbClr val="C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ここに現在わかっていること</a:t>
              </a:r>
              <a:endParaRPr lang="en-US" altLang="ja-JP" sz="10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次期システム導入による効果を最大化するため、課題に対応する必要要件を整理し、</a:t>
              </a:r>
              <a:r>
                <a:rPr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PoC</a:t>
              </a: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にて次期システムでの効果測定を行う</a:t>
              </a:r>
              <a:endParaRPr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D6341D24-8370-7F50-329D-A38BE05C2FB6}"/>
              </a:ext>
            </a:extLst>
          </p:cNvPr>
          <p:cNvGrpSpPr/>
          <p:nvPr/>
        </p:nvGrpSpPr>
        <p:grpSpPr>
          <a:xfrm>
            <a:off x="6157921" y="1173491"/>
            <a:ext cx="4900937" cy="2465447"/>
            <a:chOff x="461774" y="772274"/>
            <a:chExt cx="4900937" cy="2465447"/>
          </a:xfrm>
        </p:grpSpPr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4E8FDE39-F9AE-BA9A-6118-FF121400F9EF}"/>
                </a:ext>
              </a:extLst>
            </p:cNvPr>
            <p:cNvSpPr txBox="1"/>
            <p:nvPr/>
          </p:nvSpPr>
          <p:spPr>
            <a:xfrm>
              <a:off x="461774" y="772274"/>
              <a:ext cx="4900937" cy="376807"/>
            </a:xfrm>
            <a:prstGeom prst="rect">
              <a:avLst/>
            </a:prstGeom>
            <a:solidFill>
              <a:srgbClr val="385723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72000" tIns="0" rIns="72000" bIns="0" rtlCol="0" anchor="ctr">
              <a:noAutofit/>
            </a:bodyPr>
            <a:lstStyle/>
            <a:p>
              <a:pPr algn="l">
                <a:lnSpc>
                  <a:spcPct val="100000"/>
                </a:lnSpc>
              </a:pPr>
              <a:r>
                <a:rPr kumimoji="1" lang="en-US" altLang="ja-JP" sz="14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BPR</a:t>
              </a:r>
              <a:r>
                <a:rPr kumimoji="1" lang="ja-JP" altLang="en-US" sz="14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で検証する目指す姿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CDF8CDBC-9181-1CDC-AF0F-01723B7FA756}"/>
                </a:ext>
              </a:extLst>
            </p:cNvPr>
            <p:cNvSpPr txBox="1"/>
            <p:nvPr/>
          </p:nvSpPr>
          <p:spPr>
            <a:xfrm>
              <a:off x="461775" y="1149081"/>
              <a:ext cx="4900936" cy="20886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108000" tIns="72000" rIns="108000" bIns="36000" rtlCol="0">
              <a:noAutofit/>
            </a:bodyPr>
            <a:lstStyle/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現行業務比で業務効率が向上すること</a:t>
              </a: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現行システムにはない利便性を確認できること</a:t>
              </a:r>
              <a:endParaRPr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r>
                <a:rPr kumimoji="1"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5</a:t>
              </a: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年間の導入および運用費用が現行システムより定額であること</a:t>
              </a: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908FD0B6-78E4-F54C-C4D6-F266DF711D07}"/>
              </a:ext>
            </a:extLst>
          </p:cNvPr>
          <p:cNvGrpSpPr/>
          <p:nvPr/>
        </p:nvGrpSpPr>
        <p:grpSpPr>
          <a:xfrm>
            <a:off x="890982" y="3864583"/>
            <a:ext cx="4900937" cy="1986829"/>
            <a:chOff x="461774" y="772274"/>
            <a:chExt cx="4900937" cy="1986829"/>
          </a:xfrm>
        </p:grpSpPr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7B1EAA16-C394-DA41-B015-9CAE8529EB29}"/>
                </a:ext>
              </a:extLst>
            </p:cNvPr>
            <p:cNvSpPr txBox="1"/>
            <p:nvPr/>
          </p:nvSpPr>
          <p:spPr>
            <a:xfrm>
              <a:off x="461774" y="772274"/>
              <a:ext cx="4900937" cy="376807"/>
            </a:xfrm>
            <a:prstGeom prst="rect">
              <a:avLst/>
            </a:prstGeom>
            <a:solidFill>
              <a:srgbClr val="385723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72000" tIns="0" rIns="72000" bIns="0" rtlCol="0" anchor="ctr">
              <a:noAutofit/>
            </a:bodyPr>
            <a:lstStyle/>
            <a:p>
              <a:pPr algn="l">
                <a:lnSpc>
                  <a:spcPct val="100000"/>
                </a:lnSpc>
              </a:pPr>
              <a:r>
                <a:rPr kumimoji="1" lang="ja-JP" altLang="en-US" sz="14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実施手順</a:t>
              </a: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1950D922-A6B1-4974-505D-120182F0113A}"/>
                </a:ext>
              </a:extLst>
            </p:cNvPr>
            <p:cNvSpPr txBox="1"/>
            <p:nvPr/>
          </p:nvSpPr>
          <p:spPr>
            <a:xfrm>
              <a:off x="461775" y="1149081"/>
              <a:ext cx="4900936" cy="161002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108000" tIns="72000" rIns="108000" bIns="36000" rtlCol="0">
              <a:noAutofit/>
            </a:bodyPr>
            <a:lstStyle/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現行の業務プロセスを整理し、</a:t>
              </a: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作業内容、件数、必要時間を可視化する</a:t>
              </a:r>
              <a:endParaRPr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業務プロセスに含まれる課題を可視化する</a:t>
              </a: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課題を解決した理想の業務プロセスを定義する</a:t>
              </a: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定義した業務プロセスの確からしさを</a:t>
              </a:r>
              <a:r>
                <a:rPr kumimoji="1"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PoC</a:t>
              </a: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にて検証する</a:t>
              </a: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r>
                <a:rPr lang="en-US" altLang="ja-JP" sz="1000" dirty="0">
                  <a:solidFill>
                    <a:srgbClr val="C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※</a:t>
              </a:r>
              <a:r>
                <a:rPr lang="ja-JP" altLang="en-US" sz="1000" dirty="0">
                  <a:solidFill>
                    <a:srgbClr val="C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以上、</a:t>
              </a:r>
              <a:r>
                <a:rPr lang="en-US" altLang="ja-JP" sz="1000" dirty="0">
                  <a:solidFill>
                    <a:srgbClr val="C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BPR</a:t>
              </a:r>
              <a:r>
                <a:rPr lang="ja-JP" altLang="en-US" sz="1000" dirty="0">
                  <a:solidFill>
                    <a:srgbClr val="C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実施概要のテンプレ</a:t>
              </a:r>
              <a:endParaRPr kumimoji="1" lang="en-US" altLang="ja-JP" sz="10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BBD6878B-5438-7E09-892C-94C5D2FF7BC4}"/>
              </a:ext>
            </a:extLst>
          </p:cNvPr>
          <p:cNvGrpSpPr/>
          <p:nvPr/>
        </p:nvGrpSpPr>
        <p:grpSpPr>
          <a:xfrm>
            <a:off x="6157921" y="3868213"/>
            <a:ext cx="4900937" cy="1986829"/>
            <a:chOff x="461774" y="772274"/>
            <a:chExt cx="4900937" cy="1986829"/>
          </a:xfrm>
        </p:grpSpPr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C331F9CB-F7D0-47F0-1F6C-5527DEF5971F}"/>
                </a:ext>
              </a:extLst>
            </p:cNvPr>
            <p:cNvSpPr txBox="1"/>
            <p:nvPr/>
          </p:nvSpPr>
          <p:spPr>
            <a:xfrm>
              <a:off x="461774" y="772274"/>
              <a:ext cx="4900937" cy="376807"/>
            </a:xfrm>
            <a:prstGeom prst="rect">
              <a:avLst/>
            </a:prstGeom>
            <a:solidFill>
              <a:srgbClr val="385723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72000" tIns="0" rIns="72000" bIns="0" rtlCol="0" anchor="ctr">
              <a:noAutofit/>
            </a:bodyPr>
            <a:lstStyle/>
            <a:p>
              <a:pPr algn="l">
                <a:lnSpc>
                  <a:spcPct val="100000"/>
                </a:lnSpc>
              </a:pPr>
              <a:r>
                <a:rPr kumimoji="1" lang="ja-JP" altLang="en-US" sz="14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体制・期間</a:t>
              </a: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E5E77C86-FD7A-0251-2F86-9AD427511526}"/>
                </a:ext>
              </a:extLst>
            </p:cNvPr>
            <p:cNvSpPr txBox="1"/>
            <p:nvPr/>
          </p:nvSpPr>
          <p:spPr>
            <a:xfrm>
              <a:off x="461775" y="1149081"/>
              <a:ext cx="4900936" cy="161002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108000" tIns="72000" rIns="108000" bIns="36000" rtlCol="0">
              <a:noAutofit/>
            </a:bodyPr>
            <a:lstStyle/>
            <a:p>
              <a:pPr>
                <a:spcBef>
                  <a:spcPts val="200"/>
                </a:spcBef>
              </a:pP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参加者</a:t>
              </a: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所管課：○○（リーダー）、○○、○○、○○</a:t>
              </a: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>
                <a:spcBef>
                  <a:spcPts val="200"/>
                </a:spcBef>
              </a:pP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デジタル部門</a:t>
              </a: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○○</a:t>
              </a:r>
              <a:endParaRPr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>
                <a:spcBef>
                  <a:spcPts val="200"/>
                </a:spcBef>
              </a:pP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実施期間</a:t>
              </a: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令和</a:t>
              </a:r>
              <a:r>
                <a:rPr kumimoji="1"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7</a:t>
              </a: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年度上半期</a:t>
              </a: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6014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825997-0B9E-A1CE-E87B-E9631A489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1-2. </a:t>
            </a:r>
            <a:r>
              <a:rPr kumimoji="1" lang="ja-JP" altLang="en-US" dirty="0"/>
              <a:t>プロジェクト計画書②</a:t>
            </a:r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C2C8231-5E4B-E346-6968-551B47F27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TW" dirty="0"/>
              <a:t>©Tokyo Metropolitan Government | </a:t>
            </a:r>
            <a:r>
              <a:rPr kumimoji="1" lang="en-US" altLang="ja-JP" dirty="0"/>
              <a:t>GovTechTokyo</a:t>
            </a:r>
            <a:r>
              <a:rPr kumimoji="1" lang="en-US" altLang="zh-TW" dirty="0"/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2575124-11B3-C9EC-5389-5F4D689EA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6FF3-EDEF-40D9-844B-E8BDE887AEB1}" type="slidenum">
              <a:rPr kumimoji="1" lang="ja-JP" altLang="en-US" smtClean="0"/>
              <a:t>11</a:t>
            </a:fld>
            <a:endParaRPr kumimoji="1" lang="ja-JP" altLang="en-US"/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B41F456B-E83C-3FA0-1006-0EB2AE14839D}"/>
              </a:ext>
            </a:extLst>
          </p:cNvPr>
          <p:cNvGrpSpPr/>
          <p:nvPr/>
        </p:nvGrpSpPr>
        <p:grpSpPr>
          <a:xfrm>
            <a:off x="471934" y="772274"/>
            <a:ext cx="11268452" cy="1593239"/>
            <a:chOff x="471934" y="896406"/>
            <a:chExt cx="11268452" cy="1469107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98DF7972-64A3-D94B-B7E9-EB6E824DBEFC}"/>
                </a:ext>
              </a:extLst>
            </p:cNvPr>
            <p:cNvSpPr txBox="1"/>
            <p:nvPr/>
          </p:nvSpPr>
          <p:spPr>
            <a:xfrm>
              <a:off x="471934" y="896406"/>
              <a:ext cx="11258292" cy="278620"/>
            </a:xfrm>
            <a:prstGeom prst="rect">
              <a:avLst/>
            </a:prstGeom>
            <a:solidFill>
              <a:srgbClr val="385723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72000" tIns="0" rIns="72000" bIns="0" rtlCol="0" anchor="ctr">
              <a:noAutofit/>
            </a:bodyPr>
            <a:lstStyle/>
            <a:p>
              <a:pPr algn="l">
                <a:lnSpc>
                  <a:spcPct val="100000"/>
                </a:lnSpc>
              </a:pPr>
              <a:r>
                <a:rPr kumimoji="1" lang="ja-JP" altLang="en-US" sz="14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理由・目的</a:t>
              </a: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770952DA-3448-8BB0-478F-D812D429AACC}"/>
                </a:ext>
              </a:extLst>
            </p:cNvPr>
            <p:cNvSpPr txBox="1"/>
            <p:nvPr/>
          </p:nvSpPr>
          <p:spPr>
            <a:xfrm>
              <a:off x="471934" y="1175026"/>
              <a:ext cx="11268452" cy="119048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108000" tIns="72000" rIns="108000" bIns="36000" rtlCol="0">
              <a:noAutofit/>
            </a:bodyPr>
            <a:lstStyle/>
            <a:p>
              <a:pPr>
                <a:spcBef>
                  <a:spcPts val="200"/>
                </a:spcBef>
              </a:pP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（１）本市の現行の施設予約システム（以下「現行システム」という。）は令和</a:t>
              </a:r>
              <a:r>
                <a:rPr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8</a:t>
              </a: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年度にサービスを終了し、新たな施設予約システム（以下「新システム」という。）の選定を行う必要がある。</a:t>
              </a:r>
              <a:endParaRPr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>
                <a:spcBef>
                  <a:spcPts val="200"/>
                </a:spcBef>
              </a:pP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（２）キャッシュレス決済やマイナンバーカードによる本人確認など、予約システム取り巻く技術的環境は大きく変化しており、高度な市民サービスを提供するため</a:t>
              </a: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にも、これらの導入について検討が必要である。</a:t>
              </a: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>
                <a:spcBef>
                  <a:spcPts val="200"/>
                </a:spcBef>
              </a:pP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（３）現行システムでは一部の利用者による自動予約ツールの使用など不適切な利用が見られ、予約の公平性を損ねている。</a:t>
              </a: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CD4FAD84-866C-7894-B8B8-719877616133}"/>
              </a:ext>
            </a:extLst>
          </p:cNvPr>
          <p:cNvGrpSpPr/>
          <p:nvPr/>
        </p:nvGrpSpPr>
        <p:grpSpPr>
          <a:xfrm>
            <a:off x="471934" y="2500654"/>
            <a:ext cx="5644386" cy="2420762"/>
            <a:chOff x="461774" y="2514200"/>
            <a:chExt cx="5644386" cy="2420762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5138ED90-CD15-15A5-0E64-BA6CBEF2808C}"/>
                </a:ext>
              </a:extLst>
            </p:cNvPr>
            <p:cNvSpPr txBox="1"/>
            <p:nvPr/>
          </p:nvSpPr>
          <p:spPr>
            <a:xfrm>
              <a:off x="461774" y="2514200"/>
              <a:ext cx="5644386" cy="278620"/>
            </a:xfrm>
            <a:prstGeom prst="rect">
              <a:avLst/>
            </a:prstGeom>
            <a:solidFill>
              <a:srgbClr val="385723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72000" tIns="0" rIns="72000" bIns="0" rtlCol="0" anchor="ctr">
              <a:noAutofit/>
            </a:bodyPr>
            <a:lstStyle/>
            <a:p>
              <a:pPr algn="l">
                <a:lnSpc>
                  <a:spcPct val="100000"/>
                </a:lnSpc>
              </a:pPr>
              <a:r>
                <a:rPr lang="ja-JP" altLang="en-US" sz="1400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課題・対応</a:t>
              </a:r>
              <a:endParaRPr kumimoji="1"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56FFAF2-BB2F-452D-6964-C6BF654E9B42}"/>
                </a:ext>
              </a:extLst>
            </p:cNvPr>
            <p:cNvSpPr txBox="1"/>
            <p:nvPr/>
          </p:nvSpPr>
          <p:spPr>
            <a:xfrm>
              <a:off x="461774" y="2792820"/>
              <a:ext cx="5644386" cy="214214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108000" tIns="72000" rIns="108000" bIns="36000" rtlCol="0">
              <a:noAutofit/>
            </a:bodyPr>
            <a:lstStyle/>
            <a:p>
              <a:pPr>
                <a:spcBef>
                  <a:spcPts val="200"/>
                </a:spcBef>
              </a:pP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（１）業務フローの共通化</a:t>
              </a:r>
              <a:endParaRPr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>
                <a:spcBef>
                  <a:spcPts val="200"/>
                </a:spcBef>
              </a:pP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　現行システムは</a:t>
              </a:r>
              <a:r>
                <a:rPr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20</a:t>
              </a: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課が使用しており、各課の要求に応じて多くのカスタマイズがなされている。</a:t>
              </a:r>
              <a:r>
                <a:rPr lang="ja-JP" altLang="en-US" sz="1400" b="1" dirty="0">
                  <a:solidFill>
                    <a:srgbClr val="C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新システム導入時の要件の共通化を図るため、３課を対象に試行的な</a:t>
              </a:r>
              <a:r>
                <a:rPr lang="en-US" altLang="ja-JP" sz="1400" b="1" dirty="0">
                  <a:solidFill>
                    <a:srgbClr val="C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BPR</a:t>
              </a:r>
              <a:r>
                <a:rPr lang="ja-JP" altLang="en-US" sz="1400" b="1" dirty="0">
                  <a:solidFill>
                    <a:srgbClr val="C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を実施した。</a:t>
              </a: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業務の共通化に一定の効果が見込めたため、残りの課についても範囲を広げ</a:t>
              </a:r>
              <a:r>
                <a:rPr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BPR</a:t>
              </a: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を実施していく。</a:t>
              </a:r>
              <a:endParaRPr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>
                <a:spcBef>
                  <a:spcPts val="200"/>
                </a:spcBef>
              </a:pP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（２）新システムの選定</a:t>
              </a:r>
              <a:endParaRPr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>
                <a:spcBef>
                  <a:spcPts val="200"/>
                </a:spcBef>
              </a:pP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新システムは、①キャッシュレス決済、②マイナンバーによる本人確認、③自動予約ツールの利用防止を必須機能とし、業務への適合度とコストから「○○予約システム」を採用する（図</a:t>
              </a:r>
              <a:r>
                <a:rPr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X</a:t>
              </a: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）。</a:t>
              </a:r>
              <a:endParaRPr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>
                <a:spcBef>
                  <a:spcPts val="200"/>
                </a:spcBef>
              </a:pPr>
              <a:endParaRPr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>
                <a:spcBef>
                  <a:spcPts val="200"/>
                </a:spcBef>
              </a:pP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>
                <a:spcBef>
                  <a:spcPts val="200"/>
                </a:spcBef>
              </a:pP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・以下の機能を必須として</a:t>
              </a:r>
              <a:endParaRPr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>
                <a:spcBef>
                  <a:spcPts val="200"/>
                </a:spcBef>
              </a:pP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2B6744DF-8FAC-F8BC-1211-EEAB2DFAF3ED}"/>
              </a:ext>
            </a:extLst>
          </p:cNvPr>
          <p:cNvGrpSpPr/>
          <p:nvPr/>
        </p:nvGrpSpPr>
        <p:grpSpPr>
          <a:xfrm>
            <a:off x="461774" y="5044440"/>
            <a:ext cx="5644386" cy="1402743"/>
            <a:chOff x="471934" y="4637053"/>
            <a:chExt cx="5644386" cy="1804387"/>
          </a:xfrm>
        </p:grpSpPr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3182C378-ADAB-909E-2E98-5FFC0D92E187}"/>
                </a:ext>
              </a:extLst>
            </p:cNvPr>
            <p:cNvSpPr txBox="1"/>
            <p:nvPr/>
          </p:nvSpPr>
          <p:spPr>
            <a:xfrm>
              <a:off x="471934" y="4637053"/>
              <a:ext cx="5644386" cy="278620"/>
            </a:xfrm>
            <a:prstGeom prst="rect">
              <a:avLst/>
            </a:prstGeom>
            <a:solidFill>
              <a:srgbClr val="385723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72000" tIns="0" rIns="72000" bIns="0" rtlCol="0" anchor="ctr">
              <a:noAutofit/>
            </a:bodyPr>
            <a:lstStyle/>
            <a:p>
              <a:pPr algn="l">
                <a:lnSpc>
                  <a:spcPct val="100000"/>
                </a:lnSpc>
              </a:pPr>
              <a:r>
                <a:rPr lang="ja-JP" altLang="en-US" sz="1400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スケジュール</a:t>
              </a:r>
              <a:endParaRPr kumimoji="1"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89B9C66A-B4E8-A8D0-B58A-092DC822AA3F}"/>
                </a:ext>
              </a:extLst>
            </p:cNvPr>
            <p:cNvSpPr txBox="1"/>
            <p:nvPr/>
          </p:nvSpPr>
          <p:spPr>
            <a:xfrm>
              <a:off x="471934" y="4915673"/>
              <a:ext cx="5644386" cy="152576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108000" tIns="72000" rIns="108000" bIns="36000" rtlCol="0">
              <a:noAutofit/>
            </a:bodyPr>
            <a:lstStyle/>
            <a:p>
              <a:pPr>
                <a:spcBef>
                  <a:spcPts val="200"/>
                </a:spcBef>
              </a:pPr>
              <a:r>
                <a:rPr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R7</a:t>
              </a: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年度に残り</a:t>
              </a:r>
              <a:r>
                <a:rPr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17</a:t>
              </a: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課の</a:t>
              </a:r>
              <a:r>
                <a:rPr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BPR</a:t>
              </a: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の実施、</a:t>
              </a:r>
              <a:r>
                <a:rPr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R8</a:t>
              </a: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年度に新システムを構築・導入を行い、</a:t>
              </a:r>
              <a:r>
                <a:rPr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10</a:t>
              </a: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月より現行システムと並行稼働させ、</a:t>
              </a:r>
              <a:r>
                <a:rPr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R8</a:t>
              </a: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年度末に現行システムを停止する。</a:t>
              </a: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ED31D59-0557-3DDF-1D17-5C9A4B118800}"/>
              </a:ext>
            </a:extLst>
          </p:cNvPr>
          <p:cNvSpPr txBox="1"/>
          <p:nvPr/>
        </p:nvSpPr>
        <p:spPr>
          <a:xfrm>
            <a:off x="6283772" y="2500654"/>
            <a:ext cx="5436294" cy="2007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>
                <a:lumMod val="50000"/>
              </a:schemeClr>
            </a:solidFill>
          </a:ln>
        </p:spPr>
        <p:txBody>
          <a:bodyPr vert="horz" wrap="square" lIns="108000" tIns="72000" rIns="108000" bIns="36000" rtlCol="0">
            <a:noAutofit/>
          </a:bodyPr>
          <a:lstStyle/>
          <a:p>
            <a:pPr>
              <a:spcBef>
                <a:spcPts val="200"/>
              </a:spcBef>
            </a:pPr>
            <a:endParaRPr kumimoji="1" lang="en-US" altLang="ja-JP" sz="14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/>
            </a:endParaRP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0E6FD51B-485C-DEC2-5BCB-6D5BDEBA0F64}"/>
              </a:ext>
            </a:extLst>
          </p:cNvPr>
          <p:cNvGrpSpPr/>
          <p:nvPr/>
        </p:nvGrpSpPr>
        <p:grpSpPr>
          <a:xfrm>
            <a:off x="6293932" y="4642796"/>
            <a:ext cx="5436294" cy="1804387"/>
            <a:chOff x="6293932" y="4642796"/>
            <a:chExt cx="5436294" cy="1804387"/>
          </a:xfrm>
        </p:grpSpPr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1D355AB7-57E9-7BFF-41B8-DE5A089AB5C2}"/>
                </a:ext>
              </a:extLst>
            </p:cNvPr>
            <p:cNvSpPr txBox="1"/>
            <p:nvPr/>
          </p:nvSpPr>
          <p:spPr>
            <a:xfrm>
              <a:off x="6293932" y="4642796"/>
              <a:ext cx="5436294" cy="278620"/>
            </a:xfrm>
            <a:prstGeom prst="rect">
              <a:avLst/>
            </a:prstGeom>
            <a:solidFill>
              <a:srgbClr val="385723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72000" tIns="0" rIns="72000" bIns="0" rtlCol="0" anchor="ctr">
              <a:noAutofit/>
            </a:bodyPr>
            <a:lstStyle/>
            <a:p>
              <a:pPr algn="l">
                <a:lnSpc>
                  <a:spcPct val="100000"/>
                </a:lnSpc>
              </a:pPr>
              <a:r>
                <a:rPr kumimoji="1" lang="ja-JP" altLang="en-US" sz="1400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予算 </a:t>
              </a:r>
              <a:r>
                <a:rPr kumimoji="1" lang="en-US" altLang="ja-JP" sz="1400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	</a:t>
              </a:r>
              <a:endParaRPr kumimoji="1"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1B1EA914-BB75-1400-B40D-825FDA7D3D26}"/>
                </a:ext>
              </a:extLst>
            </p:cNvPr>
            <p:cNvSpPr txBox="1"/>
            <p:nvPr/>
          </p:nvSpPr>
          <p:spPr>
            <a:xfrm>
              <a:off x="6293932" y="4921416"/>
              <a:ext cx="5436294" cy="152576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108000" tIns="72000" rIns="108000" bIns="36000" rtlCol="0">
              <a:noAutofit/>
            </a:bodyPr>
            <a:lstStyle/>
            <a:p>
              <a:pPr>
                <a:spcBef>
                  <a:spcPts val="200"/>
                </a:spcBef>
              </a:pP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令和７年度　　　　　 </a:t>
              </a:r>
              <a:r>
                <a:rPr kumimoji="1"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0</a:t>
              </a: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万円</a:t>
              </a: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>
                <a:spcBef>
                  <a:spcPts val="200"/>
                </a:spcBef>
              </a:pP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令和８年度　　</a:t>
              </a:r>
              <a:r>
                <a:rPr kumimoji="1"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4</a:t>
              </a:r>
              <a:r>
                <a:rPr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,000</a:t>
              </a: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万</a:t>
              </a: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円  </a:t>
              </a:r>
              <a:r>
                <a:rPr kumimoji="1"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(</a:t>
              </a: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構築費</a:t>
              </a:r>
              <a:r>
                <a:rPr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3,</a:t>
              </a:r>
              <a:r>
                <a:rPr kumimoji="1"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000</a:t>
              </a: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万円及び運用費</a:t>
              </a:r>
              <a:r>
                <a:rPr kumimoji="1"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1,000</a:t>
              </a: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万</a:t>
              </a:r>
              <a:r>
                <a:rPr kumimoji="1"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)</a:t>
              </a: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　</a:t>
              </a:r>
              <a:endParaRPr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>
                <a:spcBef>
                  <a:spcPts val="200"/>
                </a:spcBef>
              </a:pP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令和９年度～ </a:t>
              </a:r>
              <a:r>
                <a:rPr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3,000</a:t>
              </a: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万</a:t>
              </a:r>
              <a:r>
                <a:rPr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/</a:t>
              </a: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年 </a:t>
              </a:r>
              <a:r>
                <a:rPr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(</a:t>
              </a: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運用費）</a:t>
              </a: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>
                <a:spcBef>
                  <a:spcPts val="200"/>
                </a:spcBef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　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>
                <a:spcBef>
                  <a:spcPts val="200"/>
                </a:spcBef>
              </a:pP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※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参考：現行システム　運用費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3,800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万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/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年　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(R1-R5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実績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)</a:t>
              </a:r>
            </a:p>
            <a:p>
              <a:pPr>
                <a:spcBef>
                  <a:spcPts val="200"/>
                </a:spcBef>
              </a:pPr>
              <a:r>
                <a:rPr kumimoji="1" lang="en-US" altLang="ja-JP" sz="10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※</a:t>
              </a:r>
              <a:r>
                <a:rPr kumimoji="1" lang="ja-JP" altLang="en-US" sz="10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金額はすべて税込み</a:t>
              </a:r>
              <a:endParaRPr kumimoji="1" lang="en-US" altLang="ja-JP" sz="10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>
                <a:spcBef>
                  <a:spcPts val="200"/>
                </a:spcBef>
              </a:pP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　</a:t>
              </a: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6573FFB-C7EA-A342-667D-A7FC978185A7}"/>
              </a:ext>
            </a:extLst>
          </p:cNvPr>
          <p:cNvSpPr txBox="1"/>
          <p:nvPr/>
        </p:nvSpPr>
        <p:spPr>
          <a:xfrm>
            <a:off x="7689914" y="3945843"/>
            <a:ext cx="1429443" cy="368145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txBody>
          <a:bodyPr vert="horz" wrap="none" lIns="72000" tIns="36000" rIns="72000" bIns="36000" rtlCol="0">
            <a:noAutofit/>
          </a:bodyPr>
          <a:lstStyle/>
          <a:p>
            <a:pPr algn="l">
              <a:lnSpc>
                <a:spcPct val="100000"/>
              </a:lnSpc>
            </a:pPr>
            <a:r>
              <a:rPr kumimoji="1" lang="ja-JP" altLang="en-US" sz="9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rPr>
              <a:t>近隣自治体における</a:t>
            </a:r>
            <a:endParaRPr kumimoji="1" lang="en-US" altLang="ja-JP" sz="9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/>
            </a:endParaRPr>
          </a:p>
          <a:p>
            <a:pPr algn="l">
              <a:lnSpc>
                <a:spcPct val="100000"/>
              </a:lnSpc>
            </a:pPr>
            <a:r>
              <a:rPr kumimoji="1" lang="ja-JP" altLang="en-US" sz="9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rPr>
              <a:t>キャッシュレス決済の利用率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5C90D88-1CD8-B568-B768-BD955A366231}"/>
              </a:ext>
            </a:extLst>
          </p:cNvPr>
          <p:cNvSpPr txBox="1"/>
          <p:nvPr/>
        </p:nvSpPr>
        <p:spPr>
          <a:xfrm>
            <a:off x="6392145" y="3914829"/>
            <a:ext cx="1186598" cy="359270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vert="horz" wrap="none" lIns="72000" tIns="36000" rIns="72000" bIns="36000" rtlCol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ja-JP" altLang="en-US" sz="9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rPr>
              <a:t>現行システムに対する</a:t>
            </a:r>
            <a:endParaRPr lang="en-US" altLang="ja-JP" sz="9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/>
            </a:endParaRPr>
          </a:p>
          <a:p>
            <a:pPr algn="l">
              <a:lnSpc>
                <a:spcPct val="100000"/>
              </a:lnSpc>
            </a:pPr>
            <a:r>
              <a:rPr lang="ja-JP" altLang="en-US" sz="9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rPr>
              <a:t>利用者アンケート結果</a:t>
            </a:r>
            <a:endParaRPr kumimoji="1" lang="ja-JP" altLang="en-US" sz="9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CA38CE5-E985-ABBA-CB8D-4532AC6E31EB}"/>
              </a:ext>
            </a:extLst>
          </p:cNvPr>
          <p:cNvSpPr txBox="1"/>
          <p:nvPr/>
        </p:nvSpPr>
        <p:spPr>
          <a:xfrm>
            <a:off x="9901171" y="4094464"/>
            <a:ext cx="1429443" cy="214055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vert="horz" wrap="none" lIns="72000" tIns="36000" rIns="72000" bIns="36000" rtlCol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ja-JP" altLang="en-US" sz="9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rPr>
              <a:t>図</a:t>
            </a:r>
            <a:r>
              <a:rPr lang="en-US" altLang="ja-JP" sz="9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rPr>
              <a:t>X.</a:t>
            </a:r>
            <a:r>
              <a:rPr lang="ja-JP" altLang="en-US" sz="9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rPr>
              <a:t>　各システムの比較表</a:t>
            </a:r>
            <a:endParaRPr kumimoji="1" lang="ja-JP" altLang="en-US" sz="9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/>
            </a:endParaRPr>
          </a:p>
        </p:txBody>
      </p:sp>
      <p:sp>
        <p:nvSpPr>
          <p:cNvPr id="9" name="スライド番号プレースホルダー 3">
            <a:extLst>
              <a:ext uri="{FF2B5EF4-FFF2-40B4-BE49-F238E27FC236}">
                <a16:creationId xmlns:a16="http://schemas.microsoft.com/office/drawing/2014/main" id="{9975FA90-10D5-B0D7-C93A-3B6FB824E6DC}"/>
              </a:ext>
            </a:extLst>
          </p:cNvPr>
          <p:cNvSpPr txBox="1">
            <a:spLocks/>
          </p:cNvSpPr>
          <p:nvPr/>
        </p:nvSpPr>
        <p:spPr>
          <a:xfrm>
            <a:off x="616742" y="5910841"/>
            <a:ext cx="791524" cy="424676"/>
          </a:xfrm>
          <a:prstGeom prst="rect">
            <a:avLst/>
          </a:prstGeom>
          <a:noFill/>
        </p:spPr>
        <p:txBody>
          <a:bodyPr vert="horz" lIns="0" tIns="0" rIns="0" bIns="0" rtlCol="0" anchor="t" anchorCtr="0"/>
          <a:lstStyle>
            <a:defPPr>
              <a:defRPr lang="ja-JP"/>
            </a:defPPr>
            <a:lvl1pPr marL="0" algn="r" defTabSz="914400" rtl="0" eaLnBrk="1" latinLnBrk="0" hangingPunct="1">
              <a:defRPr kumimoji="1" sz="1000" kern="1200">
                <a:solidFill>
                  <a:srgbClr val="008000"/>
                </a:solidFill>
                <a:latin typeface="+mn-ea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>
                <a:solidFill>
                  <a:schemeClr val="tx1"/>
                </a:solidFill>
              </a:rPr>
              <a:t>現行システム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新システム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7F7819EB-264E-9F93-8E49-4C2A8682AC62}"/>
              </a:ext>
            </a:extLst>
          </p:cNvPr>
          <p:cNvSpPr/>
          <p:nvPr/>
        </p:nvSpPr>
        <p:spPr>
          <a:xfrm>
            <a:off x="1478280" y="5910841"/>
            <a:ext cx="2479040" cy="116579"/>
          </a:xfrm>
          <a:prstGeom prst="rect">
            <a:avLst/>
          </a:prstGeom>
          <a:solidFill>
            <a:srgbClr val="FFC000"/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CE360BFD-F622-7D4E-1E5A-9575B80F5346}"/>
              </a:ext>
            </a:extLst>
          </p:cNvPr>
          <p:cNvSpPr/>
          <p:nvPr/>
        </p:nvSpPr>
        <p:spPr>
          <a:xfrm>
            <a:off x="2966719" y="6074030"/>
            <a:ext cx="2961630" cy="116579"/>
          </a:xfrm>
          <a:prstGeom prst="rect">
            <a:avLst/>
          </a:prstGeom>
          <a:solidFill>
            <a:srgbClr val="FFC000"/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CE6EBA30-CF1F-B5AA-CCDE-E75E768307A3}"/>
              </a:ext>
            </a:extLst>
          </p:cNvPr>
          <p:cNvSpPr/>
          <p:nvPr/>
        </p:nvSpPr>
        <p:spPr>
          <a:xfrm>
            <a:off x="1478279" y="6074030"/>
            <a:ext cx="1094231" cy="116579"/>
          </a:xfrm>
          <a:prstGeom prst="rect">
            <a:avLst/>
          </a:prstGeom>
          <a:solidFill>
            <a:srgbClr val="7030A0"/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0F16175-2677-98F1-B4D4-7FB3AB80FE06}"/>
              </a:ext>
            </a:extLst>
          </p:cNvPr>
          <p:cNvSpPr/>
          <p:nvPr/>
        </p:nvSpPr>
        <p:spPr>
          <a:xfrm>
            <a:off x="2505457" y="6074030"/>
            <a:ext cx="1011927" cy="116579"/>
          </a:xfrm>
          <a:prstGeom prst="rect">
            <a:avLst/>
          </a:prstGeom>
          <a:solidFill>
            <a:srgbClr val="00B0F0"/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BBF7B101-174E-A694-7224-64F6EA4EA39B}"/>
              </a:ext>
            </a:extLst>
          </p:cNvPr>
          <p:cNvCxnSpPr/>
          <p:nvPr/>
        </p:nvCxnSpPr>
        <p:spPr>
          <a:xfrm>
            <a:off x="2507548" y="5808392"/>
            <a:ext cx="0" cy="5138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6416CF53-24E0-EEF5-1316-34280FFB7D3E}"/>
              </a:ext>
            </a:extLst>
          </p:cNvPr>
          <p:cNvCxnSpPr/>
          <p:nvPr/>
        </p:nvCxnSpPr>
        <p:spPr>
          <a:xfrm>
            <a:off x="3954459" y="5793275"/>
            <a:ext cx="0" cy="5138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B23AD043-9469-6229-A73D-FC9385F8BC60}"/>
              </a:ext>
            </a:extLst>
          </p:cNvPr>
          <p:cNvGrpSpPr/>
          <p:nvPr/>
        </p:nvGrpSpPr>
        <p:grpSpPr>
          <a:xfrm>
            <a:off x="7949623" y="2751741"/>
            <a:ext cx="760906" cy="760906"/>
            <a:chOff x="7545763" y="2872775"/>
            <a:chExt cx="760906" cy="760906"/>
          </a:xfrm>
        </p:grpSpPr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71C49098-3908-2288-94E6-FFDBF93C1B33}"/>
                </a:ext>
              </a:extLst>
            </p:cNvPr>
            <p:cNvSpPr/>
            <p:nvPr/>
          </p:nvSpPr>
          <p:spPr>
            <a:xfrm>
              <a:off x="7545763" y="2872775"/>
              <a:ext cx="760906" cy="760906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 b="1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4" name="部分円 33">
              <a:extLst>
                <a:ext uri="{FF2B5EF4-FFF2-40B4-BE49-F238E27FC236}">
                  <a16:creationId xmlns:a16="http://schemas.microsoft.com/office/drawing/2014/main" id="{30007E57-6E15-BAA9-46BB-97E577AC94A0}"/>
                </a:ext>
              </a:extLst>
            </p:cNvPr>
            <p:cNvSpPr/>
            <p:nvPr/>
          </p:nvSpPr>
          <p:spPr>
            <a:xfrm>
              <a:off x="7557063" y="2887856"/>
              <a:ext cx="734067" cy="734067"/>
            </a:xfrm>
            <a:prstGeom prst="pie">
              <a:avLst>
                <a:gd name="adj1" fmla="val 18712403"/>
                <a:gd name="adj2" fmla="val 1620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31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 b="1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5A0859D7-4D4A-5AC5-194A-96BAF24128E9}"/>
              </a:ext>
            </a:extLst>
          </p:cNvPr>
          <p:cNvSpPr txBox="1"/>
          <p:nvPr/>
        </p:nvSpPr>
        <p:spPr>
          <a:xfrm>
            <a:off x="7613234" y="3593458"/>
            <a:ext cx="1429443" cy="231826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txBody>
          <a:bodyPr vert="horz" wrap="none" lIns="72000" tIns="36000" rIns="72000" bIns="36000" rtlCol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ja-JP" altLang="en-US" sz="9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rPr>
              <a:t>導入済み：</a:t>
            </a:r>
            <a:r>
              <a:rPr lang="en-US" altLang="ja-JP" sz="9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rPr>
              <a:t>A</a:t>
            </a:r>
            <a:r>
              <a:rPr lang="ja-JP" altLang="en-US" sz="9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rPr>
              <a:t>市、</a:t>
            </a:r>
            <a:r>
              <a:rPr lang="en-US" altLang="ja-JP" sz="9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rPr>
              <a:t>B</a:t>
            </a:r>
            <a:r>
              <a:rPr lang="ja-JP" altLang="en-US" sz="9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rPr>
              <a:t>市、</a:t>
            </a:r>
            <a:r>
              <a:rPr lang="en-US" altLang="ja-JP" sz="9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rPr>
              <a:t>C</a:t>
            </a:r>
            <a:r>
              <a:rPr lang="ja-JP" altLang="en-US" sz="9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rPr>
              <a:t>市</a:t>
            </a:r>
            <a:endParaRPr kumimoji="1" lang="ja-JP" altLang="en-US" sz="9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D4C39576-D1DC-7DB1-A3EC-CB4F088AC8C7}"/>
              </a:ext>
            </a:extLst>
          </p:cNvPr>
          <p:cNvSpPr txBox="1"/>
          <p:nvPr/>
        </p:nvSpPr>
        <p:spPr>
          <a:xfrm>
            <a:off x="6363713" y="2760298"/>
            <a:ext cx="673358" cy="845218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txBody>
          <a:bodyPr vert="horz" wrap="none" lIns="72000" tIns="36000" rIns="72000" bIns="36000" rtlCol="0">
            <a:noAutofit/>
          </a:bodyPr>
          <a:lstStyle/>
          <a:p>
            <a:pPr algn="l">
              <a:lnSpc>
                <a:spcPct val="100000"/>
              </a:lnSpc>
            </a:pPr>
            <a:r>
              <a:rPr kumimoji="1" lang="ja-JP" altLang="en-US" sz="6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rPr>
              <a:t>キャッシュレス決済</a:t>
            </a:r>
            <a:endParaRPr kumimoji="1" lang="en-US" altLang="ja-JP" sz="6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/>
            </a:endParaRPr>
          </a:p>
          <a:p>
            <a:pPr algn="l">
              <a:lnSpc>
                <a:spcPct val="100000"/>
              </a:lnSpc>
            </a:pPr>
            <a:endParaRPr kumimoji="1" lang="en-US" altLang="ja-JP" sz="6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/>
            </a:endParaRPr>
          </a:p>
          <a:p>
            <a:pPr algn="l">
              <a:lnSpc>
                <a:spcPct val="100000"/>
              </a:lnSpc>
            </a:pPr>
            <a:r>
              <a:rPr lang="ja-JP" altLang="en-US" sz="6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rPr>
              <a:t>来庁不要な登録</a:t>
            </a:r>
            <a:endParaRPr lang="en-US" altLang="ja-JP" sz="6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/>
            </a:endParaRPr>
          </a:p>
          <a:p>
            <a:pPr algn="l">
              <a:lnSpc>
                <a:spcPct val="100000"/>
              </a:lnSpc>
            </a:pPr>
            <a:endParaRPr kumimoji="1" lang="en-US" altLang="ja-JP" sz="6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/>
            </a:endParaRPr>
          </a:p>
          <a:p>
            <a:pPr algn="l">
              <a:lnSpc>
                <a:spcPct val="100000"/>
              </a:lnSpc>
            </a:pPr>
            <a:r>
              <a:rPr kumimoji="1" lang="ja-JP" altLang="en-US" sz="6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rPr>
              <a:t>予約が取れない</a:t>
            </a:r>
            <a:endParaRPr kumimoji="1" lang="en-US" altLang="ja-JP" sz="6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/>
            </a:endParaRPr>
          </a:p>
          <a:p>
            <a:pPr algn="l">
              <a:lnSpc>
                <a:spcPct val="100000"/>
              </a:lnSpc>
            </a:pPr>
            <a:endParaRPr kumimoji="1" lang="en-US" altLang="ja-JP" sz="6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/>
            </a:endParaRPr>
          </a:p>
          <a:p>
            <a:pPr algn="l">
              <a:lnSpc>
                <a:spcPct val="100000"/>
              </a:lnSpc>
            </a:pPr>
            <a:r>
              <a:rPr kumimoji="1" lang="ja-JP" altLang="en-US" sz="6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rPr>
              <a:t>・・・・</a:t>
            </a:r>
            <a:endParaRPr kumimoji="1" lang="en-US" altLang="ja-JP" sz="6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/>
            </a:endParaRPr>
          </a:p>
          <a:p>
            <a:pPr algn="l">
              <a:lnSpc>
                <a:spcPct val="100000"/>
              </a:lnSpc>
            </a:pPr>
            <a:endParaRPr lang="en-US" altLang="ja-JP" sz="6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/>
            </a:endParaRPr>
          </a:p>
          <a:p>
            <a:pPr algn="l">
              <a:lnSpc>
                <a:spcPct val="100000"/>
              </a:lnSpc>
            </a:pPr>
            <a:r>
              <a:rPr lang="ja-JP" altLang="en-US" sz="6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rPr>
              <a:t>・・・・</a:t>
            </a:r>
            <a:endParaRPr kumimoji="1" lang="en-US" altLang="ja-JP" sz="6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/>
            </a:endParaRPr>
          </a:p>
          <a:p>
            <a:pPr algn="l">
              <a:lnSpc>
                <a:spcPct val="100000"/>
              </a:lnSpc>
            </a:pPr>
            <a:endParaRPr kumimoji="1" lang="ja-JP" altLang="en-US" sz="6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3C80BB80-5CCD-8D4D-8B3A-5A972158B613}"/>
              </a:ext>
            </a:extLst>
          </p:cNvPr>
          <p:cNvSpPr/>
          <p:nvPr/>
        </p:nvSpPr>
        <p:spPr>
          <a:xfrm>
            <a:off x="6985444" y="2779274"/>
            <a:ext cx="796727" cy="131814"/>
          </a:xfrm>
          <a:prstGeom prst="rect">
            <a:avLst/>
          </a:prstGeom>
          <a:solidFill>
            <a:srgbClr val="5DAB55"/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24C255E0-B1D9-B09A-CFEA-4C7696A0786F}"/>
              </a:ext>
            </a:extLst>
          </p:cNvPr>
          <p:cNvCxnSpPr>
            <a:cxnSpLocks/>
          </p:cNvCxnSpPr>
          <p:nvPr/>
        </p:nvCxnSpPr>
        <p:spPr>
          <a:xfrm>
            <a:off x="6985444" y="2766822"/>
            <a:ext cx="0" cy="9498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1596EFA5-670E-A817-5222-747026349D8B}"/>
              </a:ext>
            </a:extLst>
          </p:cNvPr>
          <p:cNvSpPr/>
          <p:nvPr/>
        </p:nvSpPr>
        <p:spPr>
          <a:xfrm>
            <a:off x="6989254" y="2966075"/>
            <a:ext cx="697863" cy="131814"/>
          </a:xfrm>
          <a:prstGeom prst="rect">
            <a:avLst/>
          </a:prstGeom>
          <a:solidFill>
            <a:srgbClr val="5DAB55"/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75DDA740-FE75-11F9-EF6C-38EF26137417}"/>
              </a:ext>
            </a:extLst>
          </p:cNvPr>
          <p:cNvSpPr/>
          <p:nvPr/>
        </p:nvSpPr>
        <p:spPr>
          <a:xfrm>
            <a:off x="6989255" y="3142344"/>
            <a:ext cx="649796" cy="131814"/>
          </a:xfrm>
          <a:prstGeom prst="rect">
            <a:avLst/>
          </a:prstGeom>
          <a:solidFill>
            <a:srgbClr val="5DAB55"/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85EC2FED-57DA-4126-BE4B-EE7D217D2B1B}"/>
              </a:ext>
            </a:extLst>
          </p:cNvPr>
          <p:cNvSpPr/>
          <p:nvPr/>
        </p:nvSpPr>
        <p:spPr>
          <a:xfrm>
            <a:off x="6989255" y="3318613"/>
            <a:ext cx="474536" cy="131814"/>
          </a:xfrm>
          <a:prstGeom prst="rect">
            <a:avLst/>
          </a:prstGeom>
          <a:solidFill>
            <a:srgbClr val="5DAB55"/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3B37FDE1-342D-2417-4860-CF3A1A270F64}"/>
              </a:ext>
            </a:extLst>
          </p:cNvPr>
          <p:cNvSpPr/>
          <p:nvPr/>
        </p:nvSpPr>
        <p:spPr>
          <a:xfrm>
            <a:off x="6989255" y="3515943"/>
            <a:ext cx="211458" cy="131814"/>
          </a:xfrm>
          <a:prstGeom prst="rect">
            <a:avLst/>
          </a:prstGeom>
          <a:solidFill>
            <a:srgbClr val="5DAB55"/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7" name="図 46">
            <a:extLst>
              <a:ext uri="{FF2B5EF4-FFF2-40B4-BE49-F238E27FC236}">
                <a16:creationId xmlns:a16="http://schemas.microsoft.com/office/drawing/2014/main" id="{E9062C92-4DD9-B5A2-AAC9-87126C3FDB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4901" y="2546779"/>
            <a:ext cx="2365369" cy="1460253"/>
          </a:xfrm>
          <a:prstGeom prst="rect">
            <a:avLst/>
          </a:prstGeom>
        </p:spPr>
      </p:pic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757CD451-306D-877A-AB94-FC6CAA8297EA}"/>
              </a:ext>
            </a:extLst>
          </p:cNvPr>
          <p:cNvSpPr/>
          <p:nvPr/>
        </p:nvSpPr>
        <p:spPr>
          <a:xfrm>
            <a:off x="9825989" y="2546779"/>
            <a:ext cx="610697" cy="1439193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1287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B30497-DA54-2A47-60B5-9780FC80BD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CE33FC-5C10-C358-195F-D58CFE4AA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1-3. </a:t>
            </a:r>
            <a:r>
              <a:rPr kumimoji="1" lang="ja-JP" altLang="en-US" dirty="0"/>
              <a:t>プロジェクト計画書③</a:t>
            </a:r>
            <a:endParaRPr kumimoji="1" lang="ja-JP" altLang="en-US" dirty="0">
              <a:latin typeface="游ゴシック"/>
              <a:ea typeface="游ゴシック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46927A1-A256-CA65-FFBA-04A066F07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6FF3-EDEF-40D9-844B-E8BDE887AEB1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6" name="スライド番号プレースホルダー 4">
            <a:extLst>
              <a:ext uri="{FF2B5EF4-FFF2-40B4-BE49-F238E27FC236}">
                <a16:creationId xmlns:a16="http://schemas.microsoft.com/office/drawing/2014/main" id="{0CC3FE95-3933-4C66-D07F-1F90D320B6CC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</p:spPr>
        <p:txBody>
          <a:bodyPr vert="horz" lIns="0" tIns="0" rIns="0" bIns="0" rtlCol="0" anchor="t" anchorCtr="0"/>
          <a:lstStyle>
            <a:defPPr>
              <a:defRPr lang="ja-JP"/>
            </a:defPPr>
            <a:lvl1pPr marL="0" algn="r" defTabSz="914400" rtl="0" eaLnBrk="1" latinLnBrk="0" hangingPunct="1">
              <a:defRPr kumimoji="1" sz="1000" kern="1200">
                <a:solidFill>
                  <a:srgbClr val="008000"/>
                </a:solidFill>
                <a:latin typeface="+mn-ea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2C06FF3-EDEF-40D9-844B-E8BDE887AEB1}" type="slidenum">
              <a:rPr lang="ja-JP" altLang="en-US" smtClean="0"/>
              <a:pPr/>
              <a:t>12</a:t>
            </a:fld>
            <a:endParaRPr lang="ja-JP" altLang="en-US"/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7C2D0E13-337F-8853-3BB1-474C7C1C03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4407512"/>
              </p:ext>
            </p:extLst>
          </p:nvPr>
        </p:nvGraphicFramePr>
        <p:xfrm>
          <a:off x="160295" y="4302739"/>
          <a:ext cx="11834477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81517">
                  <a:extLst>
                    <a:ext uri="{9D8B030D-6E8A-4147-A177-3AD203B41FA5}">
                      <a16:colId xmlns:a16="http://schemas.microsoft.com/office/drawing/2014/main" val="3579011443"/>
                    </a:ext>
                  </a:extLst>
                </a:gridCol>
                <a:gridCol w="9152960">
                  <a:extLst>
                    <a:ext uri="{9D8B030D-6E8A-4147-A177-3AD203B41FA5}">
                      <a16:colId xmlns:a16="http://schemas.microsoft.com/office/drawing/2014/main" val="1300283626"/>
                    </a:ext>
                  </a:extLst>
                </a:gridCol>
              </a:tblGrid>
              <a:tr h="2259144">
                <a:tc>
                  <a:txBody>
                    <a:bodyPr/>
                    <a:lstStyle/>
                    <a:p>
                      <a:r>
                        <a:rPr kumimoji="1" lang="ja-JP" altLang="en-US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マイルストーン</a:t>
                      </a:r>
                      <a:endParaRPr kumimoji="1" lang="en-US" altLang="ja-JP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endParaRPr kumimoji="1" lang="en-US" altLang="ja-JP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endParaRPr kumimoji="1" lang="en-US" altLang="ja-JP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endParaRPr kumimoji="1" lang="en-US" altLang="ja-JP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endParaRPr kumimoji="1" lang="en-US" altLang="ja-JP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endParaRPr kumimoji="1" lang="en-US" altLang="ja-JP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endParaRPr kumimoji="1" lang="en-US" altLang="ja-JP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endParaRPr kumimoji="1" lang="en-US" altLang="ja-JP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859379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22A66A5D-8F30-171A-BF2A-D4EEAF54D7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600500"/>
              </p:ext>
            </p:extLst>
          </p:nvPr>
        </p:nvGraphicFramePr>
        <p:xfrm>
          <a:off x="160296" y="821391"/>
          <a:ext cx="1183448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21027">
                  <a:extLst>
                    <a:ext uri="{9D8B030D-6E8A-4147-A177-3AD203B41FA5}">
                      <a16:colId xmlns:a16="http://schemas.microsoft.com/office/drawing/2014/main" val="3579011443"/>
                    </a:ext>
                  </a:extLst>
                </a:gridCol>
                <a:gridCol w="9613453">
                  <a:extLst>
                    <a:ext uri="{9D8B030D-6E8A-4147-A177-3AD203B41FA5}">
                      <a16:colId xmlns:a16="http://schemas.microsoft.com/office/drawing/2014/main" val="13002836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プロジェクト名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●●課の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BPR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（ビジネス・プロセス・リエンジニアリング）推進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859379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2BC134E6-7FC2-42DD-2F5A-EF667A3F28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049348"/>
              </p:ext>
            </p:extLst>
          </p:nvPr>
        </p:nvGraphicFramePr>
        <p:xfrm>
          <a:off x="160295" y="1292778"/>
          <a:ext cx="11834480" cy="14575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15605">
                  <a:extLst>
                    <a:ext uri="{9D8B030D-6E8A-4147-A177-3AD203B41FA5}">
                      <a16:colId xmlns:a16="http://schemas.microsoft.com/office/drawing/2014/main" val="3579011443"/>
                    </a:ext>
                  </a:extLst>
                </a:gridCol>
                <a:gridCol w="9618875">
                  <a:extLst>
                    <a:ext uri="{9D8B030D-6E8A-4147-A177-3AD203B41FA5}">
                      <a16:colId xmlns:a16="http://schemas.microsoft.com/office/drawing/2014/main" val="1300283626"/>
                    </a:ext>
                  </a:extLst>
                </a:gridCol>
              </a:tblGrid>
              <a:tr h="1457555"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プロジェクト内容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目的：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次年度の●●課の業務効率化施策の計画資料をつくる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概要：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●●課の業務効率化のために、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BPR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の手法を用いて、主要な業務の現状分析を行い、改善施策を検討する。実際に実行する施策を特定し、必要な予算規模の見積と計画の立案を行う。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成果物：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ＢＰＲ報告書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859379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3CF1F213-F760-D93D-EDB3-1739888931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9827599"/>
              </p:ext>
            </p:extLst>
          </p:nvPr>
        </p:nvGraphicFramePr>
        <p:xfrm>
          <a:off x="160294" y="2951027"/>
          <a:ext cx="11834479" cy="1066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0514">
                  <a:extLst>
                    <a:ext uri="{9D8B030D-6E8A-4147-A177-3AD203B41FA5}">
                      <a16:colId xmlns:a16="http://schemas.microsoft.com/office/drawing/2014/main" val="3579011443"/>
                    </a:ext>
                  </a:extLst>
                </a:gridCol>
                <a:gridCol w="9603965">
                  <a:extLst>
                    <a:ext uri="{9D8B030D-6E8A-4147-A177-3AD203B41FA5}">
                      <a16:colId xmlns:a16="http://schemas.microsoft.com/office/drawing/2014/main" val="1300283626"/>
                    </a:ext>
                  </a:extLst>
                </a:gridCol>
              </a:tblGrid>
              <a:tr h="627390"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プロジェクト体制</a:t>
                      </a:r>
                      <a:endParaRPr kumimoji="1" lang="en-US" altLang="ja-JP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◎リーダー</a:t>
                      </a:r>
                      <a:endParaRPr kumimoji="1" lang="en-US" altLang="ja-JP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〇メンバー </a:t>
                      </a:r>
                      <a:endParaRPr kumimoji="1" lang="en-US" altLang="ja-JP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☆関係先 </a:t>
                      </a:r>
                      <a:endParaRPr kumimoji="1" lang="en-US" altLang="ja-JP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◎鈴木係長　〇渡辺さん　〇田中さん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☆総務部 企画調整課 情報システム担当、☆窓口申請者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アドバイザー：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CIO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補佐官 佐藤さん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859379"/>
                  </a:ext>
                </a:extLst>
              </a:tr>
            </a:tbl>
          </a:graphicData>
        </a:graphic>
      </p:graphicFrame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1C89E3CD-A94B-96FD-E267-62064D0FF0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77220"/>
              </p:ext>
            </p:extLst>
          </p:nvPr>
        </p:nvGraphicFramePr>
        <p:xfrm>
          <a:off x="2954695" y="4323231"/>
          <a:ext cx="8982640" cy="22250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98264">
                  <a:extLst>
                    <a:ext uri="{9D8B030D-6E8A-4147-A177-3AD203B41FA5}">
                      <a16:colId xmlns:a16="http://schemas.microsoft.com/office/drawing/2014/main" val="3934058755"/>
                    </a:ext>
                  </a:extLst>
                </a:gridCol>
                <a:gridCol w="898264">
                  <a:extLst>
                    <a:ext uri="{9D8B030D-6E8A-4147-A177-3AD203B41FA5}">
                      <a16:colId xmlns:a16="http://schemas.microsoft.com/office/drawing/2014/main" val="12315090"/>
                    </a:ext>
                  </a:extLst>
                </a:gridCol>
                <a:gridCol w="898264">
                  <a:extLst>
                    <a:ext uri="{9D8B030D-6E8A-4147-A177-3AD203B41FA5}">
                      <a16:colId xmlns:a16="http://schemas.microsoft.com/office/drawing/2014/main" val="3744414337"/>
                    </a:ext>
                  </a:extLst>
                </a:gridCol>
                <a:gridCol w="898264">
                  <a:extLst>
                    <a:ext uri="{9D8B030D-6E8A-4147-A177-3AD203B41FA5}">
                      <a16:colId xmlns:a16="http://schemas.microsoft.com/office/drawing/2014/main" val="2216639193"/>
                    </a:ext>
                  </a:extLst>
                </a:gridCol>
                <a:gridCol w="898264">
                  <a:extLst>
                    <a:ext uri="{9D8B030D-6E8A-4147-A177-3AD203B41FA5}">
                      <a16:colId xmlns:a16="http://schemas.microsoft.com/office/drawing/2014/main" val="138100263"/>
                    </a:ext>
                  </a:extLst>
                </a:gridCol>
                <a:gridCol w="898264">
                  <a:extLst>
                    <a:ext uri="{9D8B030D-6E8A-4147-A177-3AD203B41FA5}">
                      <a16:colId xmlns:a16="http://schemas.microsoft.com/office/drawing/2014/main" val="4033522084"/>
                    </a:ext>
                  </a:extLst>
                </a:gridCol>
                <a:gridCol w="898264">
                  <a:extLst>
                    <a:ext uri="{9D8B030D-6E8A-4147-A177-3AD203B41FA5}">
                      <a16:colId xmlns:a16="http://schemas.microsoft.com/office/drawing/2014/main" val="3976574836"/>
                    </a:ext>
                  </a:extLst>
                </a:gridCol>
                <a:gridCol w="898264">
                  <a:extLst>
                    <a:ext uri="{9D8B030D-6E8A-4147-A177-3AD203B41FA5}">
                      <a16:colId xmlns:a16="http://schemas.microsoft.com/office/drawing/2014/main" val="525272473"/>
                    </a:ext>
                  </a:extLst>
                </a:gridCol>
                <a:gridCol w="898264">
                  <a:extLst>
                    <a:ext uri="{9D8B030D-6E8A-4147-A177-3AD203B41FA5}">
                      <a16:colId xmlns:a16="http://schemas.microsoft.com/office/drawing/2014/main" val="2296084813"/>
                    </a:ext>
                  </a:extLst>
                </a:gridCol>
                <a:gridCol w="898264">
                  <a:extLst>
                    <a:ext uri="{9D8B030D-6E8A-4147-A177-3AD203B41FA5}">
                      <a16:colId xmlns:a16="http://schemas.microsoft.com/office/drawing/2014/main" val="40886100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６</a:t>
                      </a:r>
                    </a:p>
                  </a:txBody>
                  <a:tcPr>
                    <a:solidFill>
                      <a:srgbClr val="38572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７</a:t>
                      </a:r>
                    </a:p>
                  </a:txBody>
                  <a:tcPr>
                    <a:solidFill>
                      <a:srgbClr val="38572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８</a:t>
                      </a:r>
                    </a:p>
                  </a:txBody>
                  <a:tcPr>
                    <a:solidFill>
                      <a:srgbClr val="38572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９</a:t>
                      </a:r>
                    </a:p>
                  </a:txBody>
                  <a:tcPr>
                    <a:solidFill>
                      <a:srgbClr val="38572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１０</a:t>
                      </a:r>
                    </a:p>
                  </a:txBody>
                  <a:tcPr>
                    <a:solidFill>
                      <a:srgbClr val="38572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１１</a:t>
                      </a:r>
                    </a:p>
                  </a:txBody>
                  <a:tcPr>
                    <a:solidFill>
                      <a:srgbClr val="38572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１２</a:t>
                      </a:r>
                    </a:p>
                  </a:txBody>
                  <a:tcPr>
                    <a:solidFill>
                      <a:srgbClr val="38572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</a:t>
                      </a:r>
                    </a:p>
                  </a:txBody>
                  <a:tcPr>
                    <a:solidFill>
                      <a:srgbClr val="38572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２</a:t>
                      </a:r>
                    </a:p>
                  </a:txBody>
                  <a:tcPr>
                    <a:solidFill>
                      <a:srgbClr val="38572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３</a:t>
                      </a:r>
                    </a:p>
                  </a:txBody>
                  <a:tcPr>
                    <a:solidFill>
                      <a:srgbClr val="3857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8379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51028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09262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58709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564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48045"/>
                  </a:ext>
                </a:extLst>
              </a:tr>
            </a:tbl>
          </a:graphicData>
        </a:graphic>
      </p:graphicFrame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D0B4C2E-954B-899E-6A10-D42BFC15793B}"/>
              </a:ext>
            </a:extLst>
          </p:cNvPr>
          <p:cNvSpPr txBox="1"/>
          <p:nvPr/>
        </p:nvSpPr>
        <p:spPr>
          <a:xfrm>
            <a:off x="1159746" y="470797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対象業務の検討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BBE7B95-0A0B-C347-89B6-D0638D98E43D}"/>
              </a:ext>
            </a:extLst>
          </p:cNvPr>
          <p:cNvSpPr txBox="1"/>
          <p:nvPr/>
        </p:nvSpPr>
        <p:spPr>
          <a:xfrm>
            <a:off x="848764" y="5074666"/>
            <a:ext cx="19319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As-</a:t>
            </a:r>
            <a:r>
              <a:rPr lang="en-US" altLang="ja-JP" sz="16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Is,To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-Be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の検討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2628ECE-2989-8C5D-ADED-BEB46B2006A0}"/>
              </a:ext>
            </a:extLst>
          </p:cNvPr>
          <p:cNvSpPr txBox="1"/>
          <p:nvPr/>
        </p:nvSpPr>
        <p:spPr>
          <a:xfrm>
            <a:off x="1265545" y="5428637"/>
            <a:ext cx="15151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Can-Be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の検討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BEC4040-6176-FC21-D48F-A8CBDE21F9E8}"/>
              </a:ext>
            </a:extLst>
          </p:cNvPr>
          <p:cNvSpPr txBox="1"/>
          <p:nvPr/>
        </p:nvSpPr>
        <p:spPr>
          <a:xfrm>
            <a:off x="1364931" y="618799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成果物の作成</a:t>
            </a:r>
            <a:endParaRPr kumimoji="1" lang="ja-JP" altLang="en-US" sz="16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A12EF66-6E4B-3899-D709-8AC79147125E}"/>
              </a:ext>
            </a:extLst>
          </p:cNvPr>
          <p:cNvSpPr txBox="1"/>
          <p:nvPr/>
        </p:nvSpPr>
        <p:spPr>
          <a:xfrm>
            <a:off x="345421" y="5830201"/>
            <a:ext cx="2435282" cy="338554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実証実験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見積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詳細検討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矢印: 五方向 19">
            <a:extLst>
              <a:ext uri="{FF2B5EF4-FFF2-40B4-BE49-F238E27FC236}">
                <a16:creationId xmlns:a16="http://schemas.microsoft.com/office/drawing/2014/main" id="{CDA01A62-FCCF-9530-06DF-5C78763ED0B3}"/>
              </a:ext>
            </a:extLst>
          </p:cNvPr>
          <p:cNvSpPr/>
          <p:nvPr/>
        </p:nvSpPr>
        <p:spPr>
          <a:xfrm>
            <a:off x="3487271" y="4771879"/>
            <a:ext cx="1242435" cy="77051"/>
          </a:xfrm>
          <a:prstGeom prst="homePlate">
            <a:avLst/>
          </a:prstGeom>
          <a:solidFill>
            <a:srgbClr val="5DAB5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矢印: 五方向 20">
            <a:extLst>
              <a:ext uri="{FF2B5EF4-FFF2-40B4-BE49-F238E27FC236}">
                <a16:creationId xmlns:a16="http://schemas.microsoft.com/office/drawing/2014/main" id="{9D6F2AEB-0D29-CFE5-55CE-12C26DF67071}"/>
              </a:ext>
            </a:extLst>
          </p:cNvPr>
          <p:cNvSpPr/>
          <p:nvPr/>
        </p:nvSpPr>
        <p:spPr>
          <a:xfrm>
            <a:off x="4729707" y="5121714"/>
            <a:ext cx="959224" cy="77051"/>
          </a:xfrm>
          <a:prstGeom prst="homePlate">
            <a:avLst/>
          </a:prstGeom>
          <a:solidFill>
            <a:srgbClr val="5DAB5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矢印: 五方向 21">
            <a:extLst>
              <a:ext uri="{FF2B5EF4-FFF2-40B4-BE49-F238E27FC236}">
                <a16:creationId xmlns:a16="http://schemas.microsoft.com/office/drawing/2014/main" id="{EDC9F529-C880-7013-1306-8F3326B2FA71}"/>
              </a:ext>
            </a:extLst>
          </p:cNvPr>
          <p:cNvSpPr/>
          <p:nvPr/>
        </p:nvSpPr>
        <p:spPr>
          <a:xfrm>
            <a:off x="5688930" y="5488409"/>
            <a:ext cx="1281953" cy="77051"/>
          </a:xfrm>
          <a:prstGeom prst="homePlate">
            <a:avLst/>
          </a:prstGeom>
          <a:solidFill>
            <a:srgbClr val="5DAB5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" name="矢印: 五方向 22">
            <a:extLst>
              <a:ext uri="{FF2B5EF4-FFF2-40B4-BE49-F238E27FC236}">
                <a16:creationId xmlns:a16="http://schemas.microsoft.com/office/drawing/2014/main" id="{CFAEBBE8-C727-1B57-BD5A-79261C2A8AFD}"/>
              </a:ext>
            </a:extLst>
          </p:cNvPr>
          <p:cNvSpPr/>
          <p:nvPr/>
        </p:nvSpPr>
        <p:spPr>
          <a:xfrm>
            <a:off x="6970883" y="5883700"/>
            <a:ext cx="3173506" cy="77051"/>
          </a:xfrm>
          <a:prstGeom prst="homePlate">
            <a:avLst/>
          </a:prstGeom>
          <a:solidFill>
            <a:srgbClr val="5DAB5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" name="矢印: 五方向 23">
            <a:extLst>
              <a:ext uri="{FF2B5EF4-FFF2-40B4-BE49-F238E27FC236}">
                <a16:creationId xmlns:a16="http://schemas.microsoft.com/office/drawing/2014/main" id="{BCFD52AD-22C2-F951-F92B-79CBD3699706}"/>
              </a:ext>
            </a:extLst>
          </p:cNvPr>
          <p:cNvSpPr/>
          <p:nvPr/>
        </p:nvSpPr>
        <p:spPr>
          <a:xfrm>
            <a:off x="8405237" y="6264617"/>
            <a:ext cx="2817816" cy="77050"/>
          </a:xfrm>
          <a:prstGeom prst="homePlate">
            <a:avLst/>
          </a:prstGeom>
          <a:solidFill>
            <a:srgbClr val="5DAB5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6B32605-98B9-906D-B8D3-F95733C94136}"/>
              </a:ext>
            </a:extLst>
          </p:cNvPr>
          <p:cNvSpPr txBox="1"/>
          <p:nvPr/>
        </p:nvSpPr>
        <p:spPr>
          <a:xfrm>
            <a:off x="2954695" y="4679653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予定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DC4046E-6D89-71A3-4286-AAD5FEFC4BF5}"/>
              </a:ext>
            </a:extLst>
          </p:cNvPr>
          <p:cNvSpPr txBox="1"/>
          <p:nvPr/>
        </p:nvSpPr>
        <p:spPr>
          <a:xfrm>
            <a:off x="6881233" y="5406364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◆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5B24327-DCF3-859D-4ED9-107218801E24}"/>
              </a:ext>
            </a:extLst>
          </p:cNvPr>
          <p:cNvSpPr txBox="1"/>
          <p:nvPr/>
        </p:nvSpPr>
        <p:spPr>
          <a:xfrm>
            <a:off x="6419568" y="5177758"/>
            <a:ext cx="11464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実行施策の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特定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20082D3-5E8D-5FA5-EDB4-23876AEE6A62}"/>
              </a:ext>
            </a:extLst>
          </p:cNvPr>
          <p:cNvSpPr txBox="1"/>
          <p:nvPr/>
        </p:nvSpPr>
        <p:spPr>
          <a:xfrm>
            <a:off x="11112250" y="616875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◆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F438B7B-CB4F-D4BE-E415-F5F0BBC7D74A}"/>
              </a:ext>
            </a:extLst>
          </p:cNvPr>
          <p:cNvSpPr txBox="1"/>
          <p:nvPr/>
        </p:nvSpPr>
        <p:spPr>
          <a:xfrm>
            <a:off x="10669055" y="5948478"/>
            <a:ext cx="10054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成果物</a:t>
            </a:r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の完成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50F3619-F1A2-FE92-2728-F28932F45BC4}"/>
              </a:ext>
            </a:extLst>
          </p:cNvPr>
          <p:cNvSpPr txBox="1"/>
          <p:nvPr/>
        </p:nvSpPr>
        <p:spPr>
          <a:xfrm>
            <a:off x="8242568" y="3968278"/>
            <a:ext cx="3302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開始日：６</a:t>
            </a:r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/1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　完了予定日：〇</a:t>
            </a:r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〇</a:t>
            </a:r>
          </a:p>
        </p:txBody>
      </p:sp>
    </p:spTree>
    <p:extLst>
      <p:ext uri="{BB962C8B-B14F-4D97-AF65-F5344CB8AC3E}">
        <p14:creationId xmlns:p14="http://schemas.microsoft.com/office/powerpoint/2010/main" val="3879247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C20FF3-A768-0A8C-2293-16DFE60B2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>
                <a:latin typeface="游ゴシック"/>
                <a:ea typeface="游ゴシック"/>
              </a:rPr>
              <a:t>２</a:t>
            </a:r>
            <a:r>
              <a:rPr lang="en-US" altLang="ja-JP" dirty="0">
                <a:latin typeface="游ゴシック"/>
                <a:ea typeface="游ゴシック"/>
              </a:rPr>
              <a:t>-1.</a:t>
            </a:r>
            <a:r>
              <a:rPr lang="ja-JP" altLang="en-US" dirty="0">
                <a:latin typeface="游ゴシック"/>
                <a:ea typeface="游ゴシック"/>
              </a:rPr>
              <a:t>スケジュール①</a:t>
            </a:r>
            <a:endParaRPr kumimoji="1" lang="ja-JP" altLang="en-US" dirty="0">
              <a:latin typeface="游ゴシック"/>
              <a:ea typeface="游ゴシック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8817815-0698-BAD2-69A9-BF5E2C0A9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6FF3-EDEF-40D9-844B-E8BDE887AEB1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6" name="スライド番号プレースホルダー 4">
            <a:extLst>
              <a:ext uri="{FF2B5EF4-FFF2-40B4-BE49-F238E27FC236}">
                <a16:creationId xmlns:a16="http://schemas.microsoft.com/office/drawing/2014/main" id="{CE2D3718-8E7F-2B28-BDC8-FD779551C51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</p:spPr>
        <p:txBody>
          <a:bodyPr vert="horz" lIns="0" tIns="0" rIns="0" bIns="0" rtlCol="0" anchor="t" anchorCtr="0"/>
          <a:lstStyle>
            <a:defPPr>
              <a:defRPr lang="ja-JP"/>
            </a:defPPr>
            <a:lvl1pPr marL="0" algn="r" defTabSz="914400" rtl="0" eaLnBrk="1" latinLnBrk="0" hangingPunct="1">
              <a:defRPr kumimoji="1" sz="1000" kern="1200">
                <a:solidFill>
                  <a:srgbClr val="008000"/>
                </a:solidFill>
                <a:latin typeface="+mn-ea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2C06FF3-EDEF-40D9-844B-E8BDE887AEB1}" type="slidenum">
              <a:rPr lang="ja-JP" altLang="en-US" smtClean="0"/>
              <a:pPr/>
              <a:t>13</a:t>
            </a:fld>
            <a:endParaRPr lang="ja-JP" altLang="en-US"/>
          </a:p>
        </p:txBody>
      </p:sp>
      <p:graphicFrame>
        <p:nvGraphicFramePr>
          <p:cNvPr id="7" name="コンテンツ プレースホルダー 8">
            <a:extLst>
              <a:ext uri="{FF2B5EF4-FFF2-40B4-BE49-F238E27FC236}">
                <a16:creationId xmlns:a16="http://schemas.microsoft.com/office/drawing/2014/main" id="{4EBEF55F-50C0-6331-286F-926773326C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4611951"/>
              </p:ext>
            </p:extLst>
          </p:nvPr>
        </p:nvGraphicFramePr>
        <p:xfrm>
          <a:off x="2556576" y="1193781"/>
          <a:ext cx="9128589" cy="438449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19821">
                  <a:extLst>
                    <a:ext uri="{9D8B030D-6E8A-4147-A177-3AD203B41FA5}">
                      <a16:colId xmlns:a16="http://schemas.microsoft.com/office/drawing/2014/main" val="2123440616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2161240056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242223129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703093865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2227882262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3593263119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2607691108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1140505073"/>
                    </a:ext>
                  </a:extLst>
                </a:gridCol>
                <a:gridCol w="375996">
                  <a:extLst>
                    <a:ext uri="{9D8B030D-6E8A-4147-A177-3AD203B41FA5}">
                      <a16:colId xmlns:a16="http://schemas.microsoft.com/office/drawing/2014/main" val="2289175528"/>
                    </a:ext>
                  </a:extLst>
                </a:gridCol>
                <a:gridCol w="375996">
                  <a:extLst>
                    <a:ext uri="{9D8B030D-6E8A-4147-A177-3AD203B41FA5}">
                      <a16:colId xmlns:a16="http://schemas.microsoft.com/office/drawing/2014/main" val="1356720324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1089608334"/>
                    </a:ext>
                  </a:extLst>
                </a:gridCol>
                <a:gridCol w="3132000">
                  <a:extLst>
                    <a:ext uri="{9D8B030D-6E8A-4147-A177-3AD203B41FA5}">
                      <a16:colId xmlns:a16="http://schemas.microsoft.com/office/drawing/2014/main" val="858887742"/>
                    </a:ext>
                  </a:extLst>
                </a:gridCol>
              </a:tblGrid>
              <a:tr h="363272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やること</a:t>
                      </a:r>
                      <a:endParaRPr kumimoji="1" lang="ja-JP" altLang="en-US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備考（状況）</a:t>
                      </a: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355573"/>
                  </a:ext>
                </a:extLst>
              </a:tr>
              <a:tr h="3822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AD47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対象業務の検討</a:t>
                      </a: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シートにより○○業務を選定</a:t>
                      </a: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73893299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AD47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AS-IS</a:t>
                      </a: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AD47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分析</a:t>
                      </a: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74499578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AD47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TO-BE</a:t>
                      </a: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AD47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検討</a:t>
                      </a: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38172236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AD47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Can-be</a:t>
                      </a: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AD47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検討</a:t>
                      </a: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76105274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AD47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関係先ヒアリング</a:t>
                      </a: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37290912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AD47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概算見積もり</a:t>
                      </a: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下期着手</a:t>
                      </a: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11213596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AD47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成果物作成</a:t>
                      </a: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下期着手</a:t>
                      </a: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45496167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AD47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4958130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AD47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54249212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AD47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607884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endParaRPr kumimoji="1" lang="ja-JP" altLang="en-US" sz="1400" b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77104316"/>
                  </a:ext>
                </a:extLst>
              </a:tr>
            </a:tbl>
          </a:graphicData>
        </a:graphic>
      </p:graphicFrame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5489F7D-2CFD-3D93-A7FF-FD75FD2C56C7}"/>
              </a:ext>
            </a:extLst>
          </p:cNvPr>
          <p:cNvSpPr/>
          <p:nvPr/>
        </p:nvSpPr>
        <p:spPr>
          <a:xfrm>
            <a:off x="329229" y="1193781"/>
            <a:ext cx="2139894" cy="438449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ja-JP" altLang="en-US" sz="1600" b="1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●●業務</a:t>
            </a:r>
            <a:r>
              <a:rPr kumimoji="1" lang="ja-JP" altLang="en-US" sz="1600" b="1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を対象</a:t>
            </a:r>
            <a:endParaRPr kumimoji="1" lang="en-US" altLang="ja-JP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br>
              <a:rPr lang="en-US" altLang="ja-JP" sz="1600" b="1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①●●業務の</a:t>
            </a:r>
            <a:r>
              <a:rPr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AS-IS</a:t>
            </a:r>
            <a:r>
              <a:rPr lang="ja-JP" altLang="en-US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分析を終え</a:t>
            </a:r>
            <a:endParaRPr lang="en-US" altLang="ja-JP" sz="14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4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②</a:t>
            </a:r>
            <a:r>
              <a:rPr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TO-BE</a:t>
            </a:r>
            <a:r>
              <a:rPr lang="ja-JP" altLang="en-US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の検討中</a:t>
            </a:r>
            <a:endParaRPr lang="en-US" altLang="ja-JP" sz="14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4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③関係先ヒアリングのための日程調整を開始</a:t>
            </a:r>
            <a:endParaRPr lang="en-US" altLang="ja-JP" sz="14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400" b="1" dirty="0">
              <a:solidFill>
                <a:schemeClr val="accent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④成果物の方向性確認</a:t>
            </a:r>
            <a:endParaRPr lang="en-US" altLang="ja-JP" sz="14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4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⑤</a:t>
            </a:r>
            <a:endParaRPr kumimoji="1" lang="ja-JP" altLang="en-US" sz="12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C5606EC-E1C1-03B3-F9B5-6A4E74AB5B5C}"/>
              </a:ext>
            </a:extLst>
          </p:cNvPr>
          <p:cNvSpPr/>
          <p:nvPr/>
        </p:nvSpPr>
        <p:spPr>
          <a:xfrm>
            <a:off x="329229" y="888981"/>
            <a:ext cx="1183341" cy="3048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進捗概要</a:t>
            </a:r>
            <a:endParaRPr kumimoji="1" lang="ja-JP" altLang="en-US" sz="16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24B3F38C-6B63-656E-1E14-91C9AC4562B3}"/>
              </a:ext>
            </a:extLst>
          </p:cNvPr>
          <p:cNvGrpSpPr/>
          <p:nvPr/>
        </p:nvGrpSpPr>
        <p:grpSpPr>
          <a:xfrm>
            <a:off x="1728" y="3377693"/>
            <a:ext cx="700392" cy="348386"/>
            <a:chOff x="6449438" y="4080942"/>
            <a:chExt cx="700392" cy="348386"/>
          </a:xfrm>
        </p:grpSpPr>
        <p:sp>
          <p:nvSpPr>
            <p:cNvPr id="11" name="爆発: 14 pt 10">
              <a:extLst>
                <a:ext uri="{FF2B5EF4-FFF2-40B4-BE49-F238E27FC236}">
                  <a16:creationId xmlns:a16="http://schemas.microsoft.com/office/drawing/2014/main" id="{1DAEAA10-8643-5F77-5998-8350643EDE42}"/>
                </a:ext>
              </a:extLst>
            </p:cNvPr>
            <p:cNvSpPr/>
            <p:nvPr/>
          </p:nvSpPr>
          <p:spPr>
            <a:xfrm>
              <a:off x="6449438" y="4080942"/>
              <a:ext cx="700392" cy="348386"/>
            </a:xfrm>
            <a:prstGeom prst="irregularSeal2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 b="1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EF67D6C-E40E-1F64-B438-99536014F830}"/>
                </a:ext>
              </a:extLst>
            </p:cNvPr>
            <p:cNvSpPr txBox="1"/>
            <p:nvPr/>
          </p:nvSpPr>
          <p:spPr>
            <a:xfrm rot="20749285">
              <a:off x="6538377" y="4167750"/>
              <a:ext cx="488301" cy="256482"/>
            </a:xfrm>
            <a:prstGeom prst="rect">
              <a:avLst/>
            </a:prstGeom>
            <a:noFill/>
            <a:ln w="28575">
              <a:noFill/>
            </a:ln>
          </p:spPr>
          <p:txBody>
            <a:bodyPr vert="horz" wrap="none" lIns="72000" tIns="36000" rIns="72000" bIns="36000" rtlCol="0">
              <a:noAutofit/>
            </a:bodyPr>
            <a:lstStyle/>
            <a:p>
              <a:pPr algn="l">
                <a:lnSpc>
                  <a:spcPct val="100000"/>
                </a:lnSpc>
              </a:pPr>
              <a:r>
                <a:rPr kumimoji="1" lang="en-US" altLang="ja-JP" sz="900" b="1" dirty="0">
                  <a:solidFill>
                    <a:srgbClr val="C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New</a:t>
              </a:r>
              <a:r>
                <a:rPr kumimoji="1" lang="ja-JP" altLang="en-US" sz="900" b="1" dirty="0">
                  <a:solidFill>
                    <a:srgbClr val="C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！</a:t>
              </a:r>
            </a:p>
          </p:txBody>
        </p:sp>
      </p:grp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A306D96E-D5BF-BEE4-B67A-10654C5B9674}"/>
              </a:ext>
            </a:extLst>
          </p:cNvPr>
          <p:cNvSpPr/>
          <p:nvPr/>
        </p:nvSpPr>
        <p:spPr>
          <a:xfrm>
            <a:off x="2541337" y="888981"/>
            <a:ext cx="1183341" cy="3048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何を</a:t>
            </a:r>
            <a:r>
              <a:rPr kumimoji="1"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やるか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4323FCAA-CD6D-6A55-9AAE-80E3DCB2EA72}"/>
              </a:ext>
            </a:extLst>
          </p:cNvPr>
          <p:cNvSpPr/>
          <p:nvPr/>
        </p:nvSpPr>
        <p:spPr>
          <a:xfrm>
            <a:off x="4270605" y="888981"/>
            <a:ext cx="1512967" cy="3048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いつやるか</a:t>
            </a:r>
            <a:endParaRPr kumimoji="1" lang="ja-JP" altLang="en-US" sz="16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6B916713-FF12-8685-796F-AF02A6F536A6}"/>
              </a:ext>
            </a:extLst>
          </p:cNvPr>
          <p:cNvSpPr/>
          <p:nvPr/>
        </p:nvSpPr>
        <p:spPr>
          <a:xfrm>
            <a:off x="4270605" y="1694875"/>
            <a:ext cx="956482" cy="1336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C02FED1E-AE08-BC98-BFA2-78DDD8E867A9}"/>
              </a:ext>
            </a:extLst>
          </p:cNvPr>
          <p:cNvSpPr/>
          <p:nvPr/>
        </p:nvSpPr>
        <p:spPr>
          <a:xfrm>
            <a:off x="329228" y="5969556"/>
            <a:ext cx="5454341" cy="82541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kumimoji="1" lang="ja-JP" altLang="en-US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１．○○業務は関係先との調整が多岐にわたる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A9C03AF7-F2AF-39D8-745B-1AEA451A1530}"/>
              </a:ext>
            </a:extLst>
          </p:cNvPr>
          <p:cNvSpPr/>
          <p:nvPr/>
        </p:nvSpPr>
        <p:spPr>
          <a:xfrm>
            <a:off x="329229" y="5665124"/>
            <a:ext cx="1710904" cy="3048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B9B473C5-4CEE-4686-6757-E9E1E595A0AF}"/>
              </a:ext>
            </a:extLst>
          </p:cNvPr>
          <p:cNvSpPr/>
          <p:nvPr/>
        </p:nvSpPr>
        <p:spPr>
          <a:xfrm>
            <a:off x="6136160" y="5943641"/>
            <a:ext cx="5876401" cy="82541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ja-JP" altLang="en-US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１．</a:t>
            </a:r>
            <a:r>
              <a:rPr kumimoji="1" lang="ja-JP" altLang="en-US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関係先ヒアリングを重点的に実施する。</a:t>
            </a:r>
          </a:p>
          <a:p>
            <a:r>
              <a:rPr kumimoji="1" lang="ja-JP" altLang="en-US" sz="1400" dirty="0"/>
              <a:t>◎鈴木係長　〇渡辺さん　〇田中さん</a:t>
            </a:r>
            <a:endParaRPr kumimoji="1" lang="en-US" altLang="ja-JP" sz="1400" dirty="0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BD711777-8CA2-CFA5-FAA7-B1B78DAA8561}"/>
              </a:ext>
            </a:extLst>
          </p:cNvPr>
          <p:cNvSpPr/>
          <p:nvPr/>
        </p:nvSpPr>
        <p:spPr>
          <a:xfrm>
            <a:off x="6136160" y="5665124"/>
            <a:ext cx="1710904" cy="3048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対応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6C3189C3-D549-E54B-FE1E-FD882F03BCE9}"/>
              </a:ext>
            </a:extLst>
          </p:cNvPr>
          <p:cNvSpPr/>
          <p:nvPr/>
        </p:nvSpPr>
        <p:spPr>
          <a:xfrm>
            <a:off x="5135675" y="2059524"/>
            <a:ext cx="956482" cy="134635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0" name="四角形: 角を丸くする 39">
            <a:extLst>
              <a:ext uri="{FF2B5EF4-FFF2-40B4-BE49-F238E27FC236}">
                <a16:creationId xmlns:a16="http://schemas.microsoft.com/office/drawing/2014/main" id="{B6EBB745-08AB-6D36-28A3-742B8A35A9B9}"/>
              </a:ext>
            </a:extLst>
          </p:cNvPr>
          <p:cNvSpPr/>
          <p:nvPr/>
        </p:nvSpPr>
        <p:spPr>
          <a:xfrm>
            <a:off x="5156216" y="2425188"/>
            <a:ext cx="956482" cy="12895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1" name="四角形: 角を丸くする 40">
            <a:extLst>
              <a:ext uri="{FF2B5EF4-FFF2-40B4-BE49-F238E27FC236}">
                <a16:creationId xmlns:a16="http://schemas.microsoft.com/office/drawing/2014/main" id="{8CA017AE-5B8E-51E4-C551-71596A982A29}"/>
              </a:ext>
            </a:extLst>
          </p:cNvPr>
          <p:cNvSpPr/>
          <p:nvPr/>
        </p:nvSpPr>
        <p:spPr>
          <a:xfrm>
            <a:off x="5657919" y="2776620"/>
            <a:ext cx="956482" cy="12895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2" name="四角形: 角を丸くする 41">
            <a:extLst>
              <a:ext uri="{FF2B5EF4-FFF2-40B4-BE49-F238E27FC236}">
                <a16:creationId xmlns:a16="http://schemas.microsoft.com/office/drawing/2014/main" id="{A6C04250-00E4-63D4-D5F2-6617CBDA347C}"/>
              </a:ext>
            </a:extLst>
          </p:cNvPr>
          <p:cNvSpPr/>
          <p:nvPr/>
        </p:nvSpPr>
        <p:spPr>
          <a:xfrm>
            <a:off x="5666590" y="3145529"/>
            <a:ext cx="1648603" cy="146665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3" name="四角形: 角を丸くする 42">
            <a:extLst>
              <a:ext uri="{FF2B5EF4-FFF2-40B4-BE49-F238E27FC236}">
                <a16:creationId xmlns:a16="http://schemas.microsoft.com/office/drawing/2014/main" id="{E217E778-1A4E-89A6-1717-6F63FDCEE819}"/>
              </a:ext>
            </a:extLst>
          </p:cNvPr>
          <p:cNvSpPr/>
          <p:nvPr/>
        </p:nvSpPr>
        <p:spPr>
          <a:xfrm>
            <a:off x="6478987" y="3501329"/>
            <a:ext cx="956482" cy="12895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" name="四角形: 角を丸くする 43">
            <a:extLst>
              <a:ext uri="{FF2B5EF4-FFF2-40B4-BE49-F238E27FC236}">
                <a16:creationId xmlns:a16="http://schemas.microsoft.com/office/drawing/2014/main" id="{CB89AA21-322D-9C48-90EC-DFE770E2B8E7}"/>
              </a:ext>
            </a:extLst>
          </p:cNvPr>
          <p:cNvSpPr/>
          <p:nvPr/>
        </p:nvSpPr>
        <p:spPr>
          <a:xfrm>
            <a:off x="6490890" y="3858861"/>
            <a:ext cx="1592399" cy="12895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AD392154-4251-E7A8-8571-06D29B051BFF}"/>
              </a:ext>
            </a:extLst>
          </p:cNvPr>
          <p:cNvCxnSpPr>
            <a:cxnSpLocks/>
          </p:cNvCxnSpPr>
          <p:nvPr/>
        </p:nvCxnSpPr>
        <p:spPr>
          <a:xfrm>
            <a:off x="5613916" y="1198446"/>
            <a:ext cx="0" cy="4384491"/>
          </a:xfrm>
          <a:prstGeom prst="line">
            <a:avLst/>
          </a:prstGeom>
          <a:ln w="381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88645517-B224-1FF3-5243-5A3071611B18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5783572" y="6356350"/>
            <a:ext cx="3525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4171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C20FF3-A768-0A8C-2293-16DFE60B2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>
                <a:latin typeface="游ゴシック"/>
                <a:ea typeface="游ゴシック"/>
              </a:rPr>
              <a:t>2-2.</a:t>
            </a:r>
            <a:r>
              <a:rPr lang="ja-JP" altLang="en-US" dirty="0">
                <a:latin typeface="游ゴシック"/>
                <a:ea typeface="游ゴシック"/>
              </a:rPr>
              <a:t>スケジュール②</a:t>
            </a:r>
            <a:endParaRPr kumimoji="1" lang="ja-JP" altLang="en-US" dirty="0">
              <a:latin typeface="游ゴシック"/>
              <a:ea typeface="游ゴシック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8817815-0698-BAD2-69A9-BF5E2C0A9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6FF3-EDEF-40D9-844B-E8BDE887AEB1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6" name="スライド番号プレースホルダー 4">
            <a:extLst>
              <a:ext uri="{FF2B5EF4-FFF2-40B4-BE49-F238E27FC236}">
                <a16:creationId xmlns:a16="http://schemas.microsoft.com/office/drawing/2014/main" id="{CE2D3718-8E7F-2B28-BDC8-FD779551C51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</p:spPr>
        <p:txBody>
          <a:bodyPr vert="horz" lIns="0" tIns="0" rIns="0" bIns="0" rtlCol="0" anchor="t" anchorCtr="0"/>
          <a:lstStyle>
            <a:defPPr>
              <a:defRPr lang="ja-JP"/>
            </a:defPPr>
            <a:lvl1pPr marL="0" algn="r" defTabSz="914400" rtl="0" eaLnBrk="1" latinLnBrk="0" hangingPunct="1">
              <a:defRPr kumimoji="1" sz="1000" kern="1200">
                <a:solidFill>
                  <a:srgbClr val="008000"/>
                </a:solidFill>
                <a:latin typeface="+mn-ea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2C06FF3-EDEF-40D9-844B-E8BDE887AEB1}" type="slidenum">
              <a:rPr lang="ja-JP" altLang="en-US" smtClean="0"/>
              <a:pPr/>
              <a:t>14</a:t>
            </a:fld>
            <a:endParaRPr lang="ja-JP" altLang="en-US"/>
          </a:p>
        </p:txBody>
      </p:sp>
      <p:graphicFrame>
        <p:nvGraphicFramePr>
          <p:cNvPr id="7" name="コンテンツ プレースホルダー 8">
            <a:extLst>
              <a:ext uri="{FF2B5EF4-FFF2-40B4-BE49-F238E27FC236}">
                <a16:creationId xmlns:a16="http://schemas.microsoft.com/office/drawing/2014/main" id="{4EBEF55F-50C0-6331-286F-926773326C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9764473"/>
              </p:ext>
            </p:extLst>
          </p:nvPr>
        </p:nvGraphicFramePr>
        <p:xfrm>
          <a:off x="1187035" y="1296754"/>
          <a:ext cx="9128589" cy="438449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19821">
                  <a:extLst>
                    <a:ext uri="{9D8B030D-6E8A-4147-A177-3AD203B41FA5}">
                      <a16:colId xmlns:a16="http://schemas.microsoft.com/office/drawing/2014/main" val="2123440616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2161240056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242223129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703093865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2227882262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3593263119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2607691108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1140505073"/>
                    </a:ext>
                  </a:extLst>
                </a:gridCol>
                <a:gridCol w="375996">
                  <a:extLst>
                    <a:ext uri="{9D8B030D-6E8A-4147-A177-3AD203B41FA5}">
                      <a16:colId xmlns:a16="http://schemas.microsoft.com/office/drawing/2014/main" val="2289175528"/>
                    </a:ext>
                  </a:extLst>
                </a:gridCol>
                <a:gridCol w="375996">
                  <a:extLst>
                    <a:ext uri="{9D8B030D-6E8A-4147-A177-3AD203B41FA5}">
                      <a16:colId xmlns:a16="http://schemas.microsoft.com/office/drawing/2014/main" val="1356720324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1089608334"/>
                    </a:ext>
                  </a:extLst>
                </a:gridCol>
                <a:gridCol w="3132000">
                  <a:extLst>
                    <a:ext uri="{9D8B030D-6E8A-4147-A177-3AD203B41FA5}">
                      <a16:colId xmlns:a16="http://schemas.microsoft.com/office/drawing/2014/main" val="858887742"/>
                    </a:ext>
                  </a:extLst>
                </a:gridCol>
              </a:tblGrid>
              <a:tr h="363272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やること</a:t>
                      </a:r>
                      <a:endParaRPr kumimoji="1" lang="ja-JP" altLang="en-US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備考（状況）</a:t>
                      </a: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355573"/>
                  </a:ext>
                </a:extLst>
              </a:tr>
              <a:tr h="3822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AD47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対象業務の検討</a:t>
                      </a: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シートにより○○業務を選定</a:t>
                      </a: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73893299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AD47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AS-IS</a:t>
                      </a: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AD47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分析</a:t>
                      </a: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74499578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AD47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TO-BE</a:t>
                      </a: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AD47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検討</a:t>
                      </a: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38172236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6654B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Can-be</a:t>
                      </a: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6654B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検討</a:t>
                      </a: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76105274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6654B"/>
                          </a:solidFill>
                          <a:effectLst/>
                          <a:uLnTx/>
                          <a:uFillTx/>
                          <a:latin typeface="Meiryo UI"/>
                          <a:ea typeface="Meiryo UI"/>
                        </a:rPr>
                        <a:t>実証実験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6654B"/>
                        </a:solidFill>
                        <a:effectLst/>
                        <a:uLnTx/>
                        <a:uFillTx/>
                        <a:latin typeface="Meiryo UI"/>
                        <a:ea typeface="Meiryo UI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37290912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AD47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概算見積もり</a:t>
                      </a: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下期着手</a:t>
                      </a: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11213596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AD47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成果物作成</a:t>
                      </a: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下期着手</a:t>
                      </a: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45496167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AD47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4958130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AD47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54249212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AD47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607884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endParaRPr kumimoji="1" lang="ja-JP" altLang="en-US" sz="1400" b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77104316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A306D96E-D5BF-BEE4-B67A-10654C5B9674}"/>
              </a:ext>
            </a:extLst>
          </p:cNvPr>
          <p:cNvSpPr/>
          <p:nvPr/>
        </p:nvSpPr>
        <p:spPr>
          <a:xfrm>
            <a:off x="1171796" y="991954"/>
            <a:ext cx="1183341" cy="3048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何を</a:t>
            </a:r>
            <a:r>
              <a:rPr kumimoji="1"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やるか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4323FCAA-CD6D-6A55-9AAE-80E3DCB2EA72}"/>
              </a:ext>
            </a:extLst>
          </p:cNvPr>
          <p:cNvSpPr/>
          <p:nvPr/>
        </p:nvSpPr>
        <p:spPr>
          <a:xfrm>
            <a:off x="2901064" y="991954"/>
            <a:ext cx="1512967" cy="3048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いつやるか</a:t>
            </a:r>
            <a:endParaRPr kumimoji="1" lang="ja-JP" altLang="en-US" sz="16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6B916713-FF12-8685-796F-AF02A6F536A6}"/>
              </a:ext>
            </a:extLst>
          </p:cNvPr>
          <p:cNvSpPr/>
          <p:nvPr/>
        </p:nvSpPr>
        <p:spPr>
          <a:xfrm>
            <a:off x="2901064" y="1797848"/>
            <a:ext cx="956482" cy="1336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6C3189C3-D549-E54B-FE1E-FD882F03BCE9}"/>
              </a:ext>
            </a:extLst>
          </p:cNvPr>
          <p:cNvSpPr/>
          <p:nvPr/>
        </p:nvSpPr>
        <p:spPr>
          <a:xfrm>
            <a:off x="3766134" y="2162497"/>
            <a:ext cx="956482" cy="134635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0" name="四角形: 角を丸くする 39">
            <a:extLst>
              <a:ext uri="{FF2B5EF4-FFF2-40B4-BE49-F238E27FC236}">
                <a16:creationId xmlns:a16="http://schemas.microsoft.com/office/drawing/2014/main" id="{B6EBB745-08AB-6D36-28A3-742B8A35A9B9}"/>
              </a:ext>
            </a:extLst>
          </p:cNvPr>
          <p:cNvSpPr/>
          <p:nvPr/>
        </p:nvSpPr>
        <p:spPr>
          <a:xfrm>
            <a:off x="3786675" y="2528161"/>
            <a:ext cx="956482" cy="12895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1" name="四角形: 角を丸くする 40">
            <a:extLst>
              <a:ext uri="{FF2B5EF4-FFF2-40B4-BE49-F238E27FC236}">
                <a16:creationId xmlns:a16="http://schemas.microsoft.com/office/drawing/2014/main" id="{8CA017AE-5B8E-51E4-C551-71596A982A29}"/>
              </a:ext>
            </a:extLst>
          </p:cNvPr>
          <p:cNvSpPr/>
          <p:nvPr/>
        </p:nvSpPr>
        <p:spPr>
          <a:xfrm>
            <a:off x="4288378" y="2879593"/>
            <a:ext cx="956482" cy="12895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2" name="四角形: 角を丸くする 41">
            <a:extLst>
              <a:ext uri="{FF2B5EF4-FFF2-40B4-BE49-F238E27FC236}">
                <a16:creationId xmlns:a16="http://schemas.microsoft.com/office/drawing/2014/main" id="{A6C04250-00E4-63D4-D5F2-6617CBDA347C}"/>
              </a:ext>
            </a:extLst>
          </p:cNvPr>
          <p:cNvSpPr/>
          <p:nvPr/>
        </p:nvSpPr>
        <p:spPr>
          <a:xfrm>
            <a:off x="5244400" y="3248502"/>
            <a:ext cx="680658" cy="17755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3" name="四角形: 角を丸くする 42">
            <a:extLst>
              <a:ext uri="{FF2B5EF4-FFF2-40B4-BE49-F238E27FC236}">
                <a16:creationId xmlns:a16="http://schemas.microsoft.com/office/drawing/2014/main" id="{E217E778-1A4E-89A6-1717-6F63FDCEE819}"/>
              </a:ext>
            </a:extLst>
          </p:cNvPr>
          <p:cNvSpPr/>
          <p:nvPr/>
        </p:nvSpPr>
        <p:spPr>
          <a:xfrm>
            <a:off x="5109446" y="3604302"/>
            <a:ext cx="956482" cy="12895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" name="四角形: 角を丸くする 43">
            <a:extLst>
              <a:ext uri="{FF2B5EF4-FFF2-40B4-BE49-F238E27FC236}">
                <a16:creationId xmlns:a16="http://schemas.microsoft.com/office/drawing/2014/main" id="{CB89AA21-322D-9C48-90EC-DFE770E2B8E7}"/>
              </a:ext>
            </a:extLst>
          </p:cNvPr>
          <p:cNvSpPr/>
          <p:nvPr/>
        </p:nvSpPr>
        <p:spPr>
          <a:xfrm>
            <a:off x="5121349" y="3961834"/>
            <a:ext cx="1592399" cy="12895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6539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FBBEDB-2CBF-05B4-013C-E2DFEE3E3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56D4055-4A93-7914-8D35-9B538097D34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/>
              <a:t>テンプレート</a:t>
            </a:r>
            <a:endParaRPr kumimoji="1" lang="en-US" altLang="ja-JP" dirty="0"/>
          </a:p>
          <a:p>
            <a:r>
              <a:rPr kumimoji="1" lang="en-US" altLang="ja-JP" sz="1800" dirty="0"/>
              <a:t>1.</a:t>
            </a:r>
            <a:r>
              <a:rPr kumimoji="1" lang="ja-JP" altLang="en-US" sz="1800" dirty="0"/>
              <a:t>プロジェクト計画</a:t>
            </a:r>
            <a:r>
              <a:rPr lang="ja-JP" altLang="en-US" sz="1800" dirty="0"/>
              <a:t>書</a:t>
            </a:r>
            <a:endParaRPr kumimoji="1" lang="en-US" altLang="ja-JP" sz="1800" dirty="0"/>
          </a:p>
          <a:p>
            <a:r>
              <a:rPr lang="ja-JP" altLang="en-US" sz="1800" dirty="0"/>
              <a:t>　</a:t>
            </a:r>
            <a:r>
              <a:rPr lang="en-US" altLang="ja-JP" sz="1800" dirty="0"/>
              <a:t>1-1.</a:t>
            </a:r>
            <a:r>
              <a:rPr lang="ja-JP" altLang="en-US" sz="1800" dirty="0"/>
              <a:t>プロジェクト計画書①</a:t>
            </a:r>
            <a:endParaRPr lang="en-US" altLang="ja-JP" sz="1800" dirty="0"/>
          </a:p>
          <a:p>
            <a:r>
              <a:rPr lang="ja-JP" altLang="en-US" sz="1800" dirty="0"/>
              <a:t>　</a:t>
            </a:r>
            <a:r>
              <a:rPr lang="en-US" altLang="ja-JP" sz="1800" dirty="0"/>
              <a:t>1-2.</a:t>
            </a:r>
            <a:r>
              <a:rPr lang="ja-JP" altLang="en-US" sz="1800" dirty="0"/>
              <a:t>プロジェクト計画書②</a:t>
            </a:r>
            <a:endParaRPr lang="en-US" altLang="ja-JP" sz="1800" dirty="0"/>
          </a:p>
          <a:p>
            <a:r>
              <a:rPr lang="ja-JP" altLang="en-US" sz="1800" dirty="0"/>
              <a:t>　</a:t>
            </a:r>
            <a:r>
              <a:rPr lang="en-US" altLang="ja-JP" sz="1800" dirty="0"/>
              <a:t>1-3.</a:t>
            </a:r>
            <a:r>
              <a:rPr lang="ja-JP" altLang="en-US" sz="1800" dirty="0"/>
              <a:t>プロジェクト計画書③</a:t>
            </a:r>
            <a:endParaRPr lang="en-US" altLang="ja-JP" sz="1800" dirty="0"/>
          </a:p>
          <a:p>
            <a:r>
              <a:rPr lang="en-US" altLang="ja-JP" sz="1800" dirty="0"/>
              <a:t>2.</a:t>
            </a:r>
            <a:r>
              <a:rPr lang="ja-JP" altLang="en-US" sz="1800" dirty="0"/>
              <a:t>スケジュール</a:t>
            </a:r>
            <a:endParaRPr lang="en-US" altLang="ja-JP" sz="1800" dirty="0"/>
          </a:p>
          <a:p>
            <a:r>
              <a:rPr lang="ja-JP" altLang="en-US" sz="1800" dirty="0"/>
              <a:t>　</a:t>
            </a:r>
            <a:r>
              <a:rPr lang="en-US" altLang="ja-JP" sz="1800" dirty="0"/>
              <a:t>2-1.</a:t>
            </a:r>
            <a:r>
              <a:rPr lang="ja-JP" altLang="en-US" sz="1800" dirty="0"/>
              <a:t>スケジュール①</a:t>
            </a:r>
            <a:endParaRPr lang="en-US" altLang="ja-JP" sz="1800" dirty="0"/>
          </a:p>
          <a:p>
            <a:r>
              <a:rPr lang="ja-JP" altLang="en-US" sz="1800" dirty="0"/>
              <a:t>　</a:t>
            </a:r>
            <a:r>
              <a:rPr lang="en-US" altLang="ja-JP" sz="1800" dirty="0"/>
              <a:t>2-2.</a:t>
            </a:r>
            <a:r>
              <a:rPr lang="ja-JP" altLang="en-US" sz="1800" dirty="0"/>
              <a:t>スケジュール②</a:t>
            </a:r>
            <a:endParaRPr lang="en-US" altLang="ja-JP" sz="1800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7B8A1E1-3CBD-2729-D1CC-AA45BF69C83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ja-JP" altLang="en-US" dirty="0"/>
              <a:t>サンプル</a:t>
            </a:r>
            <a:endParaRPr lang="en-US" altLang="ja-JP" dirty="0"/>
          </a:p>
          <a:p>
            <a:r>
              <a:rPr kumimoji="1" lang="en-US" altLang="ja-JP" sz="1800" dirty="0"/>
              <a:t>1.</a:t>
            </a:r>
            <a:r>
              <a:rPr kumimoji="1" lang="ja-JP" altLang="en-US" sz="1800" dirty="0"/>
              <a:t>プロジェクト計画</a:t>
            </a:r>
            <a:r>
              <a:rPr lang="ja-JP" altLang="en-US" sz="1800" dirty="0"/>
              <a:t>書</a:t>
            </a:r>
            <a:endParaRPr kumimoji="1" lang="en-US" altLang="ja-JP" sz="1800" dirty="0"/>
          </a:p>
          <a:p>
            <a:r>
              <a:rPr lang="ja-JP" altLang="en-US" sz="1800" dirty="0"/>
              <a:t>　</a:t>
            </a:r>
            <a:r>
              <a:rPr lang="en-US" altLang="ja-JP" sz="1800" dirty="0"/>
              <a:t>1-1.</a:t>
            </a:r>
            <a:r>
              <a:rPr lang="ja-JP" altLang="en-US" sz="1800" dirty="0"/>
              <a:t>プロジェクト計画書①</a:t>
            </a:r>
            <a:endParaRPr lang="en-US" altLang="ja-JP" sz="1800" dirty="0"/>
          </a:p>
          <a:p>
            <a:r>
              <a:rPr lang="ja-JP" altLang="en-US" sz="1800" dirty="0"/>
              <a:t>　</a:t>
            </a:r>
            <a:r>
              <a:rPr lang="en-US" altLang="ja-JP" sz="1800" dirty="0"/>
              <a:t>1-2.</a:t>
            </a:r>
            <a:r>
              <a:rPr lang="ja-JP" altLang="en-US" sz="1800" dirty="0"/>
              <a:t>プロジェクト計画書②</a:t>
            </a:r>
            <a:endParaRPr lang="en-US" altLang="ja-JP" sz="1800" dirty="0"/>
          </a:p>
          <a:p>
            <a:r>
              <a:rPr lang="ja-JP" altLang="en-US" sz="1800" dirty="0"/>
              <a:t>　</a:t>
            </a:r>
            <a:r>
              <a:rPr lang="en-US" altLang="ja-JP" sz="1800" dirty="0"/>
              <a:t>1-3.</a:t>
            </a:r>
            <a:r>
              <a:rPr lang="ja-JP" altLang="en-US" sz="1800" dirty="0"/>
              <a:t>プロジェクト計画書③</a:t>
            </a:r>
            <a:endParaRPr lang="en-US" altLang="ja-JP" sz="1800" dirty="0"/>
          </a:p>
          <a:p>
            <a:r>
              <a:rPr lang="en-US" altLang="ja-JP" sz="1800" dirty="0"/>
              <a:t>2.</a:t>
            </a:r>
            <a:r>
              <a:rPr lang="ja-JP" altLang="en-US" sz="1800" dirty="0"/>
              <a:t>スケジュール</a:t>
            </a:r>
            <a:endParaRPr lang="en-US" altLang="ja-JP" sz="1800" dirty="0"/>
          </a:p>
          <a:p>
            <a:r>
              <a:rPr lang="ja-JP" altLang="en-US" sz="1800" dirty="0"/>
              <a:t>　</a:t>
            </a:r>
            <a:r>
              <a:rPr lang="en-US" altLang="ja-JP" sz="1800" dirty="0"/>
              <a:t>2-1.</a:t>
            </a:r>
            <a:r>
              <a:rPr lang="ja-JP" altLang="en-US" sz="1800" dirty="0"/>
              <a:t>スケジュール①</a:t>
            </a:r>
            <a:endParaRPr lang="en-US" altLang="ja-JP" sz="1800" dirty="0"/>
          </a:p>
          <a:p>
            <a:r>
              <a:rPr lang="ja-JP" altLang="en-US" sz="1800" dirty="0"/>
              <a:t>　</a:t>
            </a:r>
            <a:r>
              <a:rPr lang="en-US" altLang="ja-JP" sz="1800" dirty="0"/>
              <a:t>2-2.</a:t>
            </a:r>
            <a:r>
              <a:rPr lang="ja-JP" altLang="en-US" sz="1800" dirty="0"/>
              <a:t>スケジュール②</a:t>
            </a:r>
            <a:endParaRPr lang="en-US" altLang="ja-JP" sz="1800" dirty="0"/>
          </a:p>
          <a:p>
            <a:endParaRPr kumimoji="1"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0302E2E-9C3F-EFC3-01B0-6F1D1C4F0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TW"/>
              <a:t>© GovTechTokyo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FDECF57-CE29-DEE7-4504-A319F8A61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6FF3-EDEF-40D9-844B-E8BDE887AEB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00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E33416-9BA3-210E-ABB9-DA5DA5879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テンプレート</a:t>
            </a:r>
          </a:p>
        </p:txBody>
      </p:sp>
    </p:spTree>
    <p:extLst>
      <p:ext uri="{BB962C8B-B14F-4D97-AF65-F5344CB8AC3E}">
        <p14:creationId xmlns:p14="http://schemas.microsoft.com/office/powerpoint/2010/main" val="1512274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65FEDA-3E95-BDD3-CE9D-FF3081FF8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1-1. </a:t>
            </a:r>
            <a:r>
              <a:rPr kumimoji="1" lang="ja-JP" altLang="en-US" dirty="0"/>
              <a:t>プロジェクト計画書①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32C717B-16D1-DF14-597F-735B0895C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©Tokyo Metropolitan Government | GovTechTokyo </a:t>
            </a:r>
            <a:endParaRPr kumimoji="1" lang="ja-JP" alt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E093A4B-89A9-82DC-84AC-AC68BBB0A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6FF3-EDEF-40D9-844B-E8BDE887AEB1}" type="slidenum">
              <a:rPr kumimoji="1" lang="ja-JP" altLang="en-US" smtClean="0"/>
              <a:t>4</a:t>
            </a:fld>
            <a:endParaRPr kumimoji="1" lang="ja-JP" altLang="en-US"/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C429E97-89DE-8D12-BE63-F9CEC6DB8F54}"/>
              </a:ext>
            </a:extLst>
          </p:cNvPr>
          <p:cNvGrpSpPr/>
          <p:nvPr/>
        </p:nvGrpSpPr>
        <p:grpSpPr>
          <a:xfrm>
            <a:off x="890982" y="1173491"/>
            <a:ext cx="4905357" cy="2465447"/>
            <a:chOff x="461774" y="772274"/>
            <a:chExt cx="4905357" cy="2465447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BA0E5DE5-D162-A3D4-F7B9-F4C45D39CFF2}"/>
                </a:ext>
              </a:extLst>
            </p:cNvPr>
            <p:cNvSpPr txBox="1"/>
            <p:nvPr/>
          </p:nvSpPr>
          <p:spPr>
            <a:xfrm>
              <a:off x="461774" y="772274"/>
              <a:ext cx="4900937" cy="376807"/>
            </a:xfrm>
            <a:prstGeom prst="rect">
              <a:avLst/>
            </a:prstGeom>
            <a:solidFill>
              <a:srgbClr val="385723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72000" tIns="0" rIns="72000" bIns="0" rtlCol="0" anchor="ctr">
              <a:noAutofit/>
            </a:bodyPr>
            <a:lstStyle/>
            <a:p>
              <a:pPr algn="l">
                <a:lnSpc>
                  <a:spcPct val="100000"/>
                </a:lnSpc>
              </a:pPr>
              <a:r>
                <a:rPr kumimoji="1" lang="en-US" altLang="ja-JP" sz="14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BPR</a:t>
              </a:r>
              <a:r>
                <a:rPr kumimoji="1" lang="ja-JP" altLang="en-US" sz="14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を実施する理由</a:t>
              </a: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7C5BB78E-A0EB-090D-0165-AE26829CF226}"/>
                </a:ext>
              </a:extLst>
            </p:cNvPr>
            <p:cNvSpPr txBox="1"/>
            <p:nvPr/>
          </p:nvSpPr>
          <p:spPr>
            <a:xfrm>
              <a:off x="461775" y="1149080"/>
              <a:ext cx="4905356" cy="208864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108000" tIns="72000" rIns="108000" bIns="36000" rtlCol="0">
              <a:noAutofit/>
            </a:bodyPr>
            <a:lstStyle/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D6341D24-8370-7F50-329D-A38BE05C2FB6}"/>
              </a:ext>
            </a:extLst>
          </p:cNvPr>
          <p:cNvGrpSpPr/>
          <p:nvPr/>
        </p:nvGrpSpPr>
        <p:grpSpPr>
          <a:xfrm>
            <a:off x="6157921" y="1173491"/>
            <a:ext cx="4900937" cy="2465447"/>
            <a:chOff x="461774" y="772274"/>
            <a:chExt cx="4900937" cy="2465447"/>
          </a:xfrm>
        </p:grpSpPr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4E8FDE39-F9AE-BA9A-6118-FF121400F9EF}"/>
                </a:ext>
              </a:extLst>
            </p:cNvPr>
            <p:cNvSpPr txBox="1"/>
            <p:nvPr/>
          </p:nvSpPr>
          <p:spPr>
            <a:xfrm>
              <a:off x="461774" y="772274"/>
              <a:ext cx="4900937" cy="376807"/>
            </a:xfrm>
            <a:prstGeom prst="rect">
              <a:avLst/>
            </a:prstGeom>
            <a:solidFill>
              <a:srgbClr val="385723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72000" tIns="0" rIns="72000" bIns="0" rtlCol="0" anchor="ctr">
              <a:noAutofit/>
            </a:bodyPr>
            <a:lstStyle/>
            <a:p>
              <a:pPr algn="l">
                <a:lnSpc>
                  <a:spcPct val="100000"/>
                </a:lnSpc>
              </a:pPr>
              <a:r>
                <a:rPr kumimoji="1" lang="en-US" altLang="ja-JP" sz="14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BPR</a:t>
              </a:r>
              <a:r>
                <a:rPr kumimoji="1" lang="ja-JP" altLang="en-US" sz="14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で検証する目指す姿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CDF8CDBC-9181-1CDC-AF0F-01723B7FA756}"/>
                </a:ext>
              </a:extLst>
            </p:cNvPr>
            <p:cNvSpPr txBox="1"/>
            <p:nvPr/>
          </p:nvSpPr>
          <p:spPr>
            <a:xfrm>
              <a:off x="461775" y="1149081"/>
              <a:ext cx="4900936" cy="20886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108000" tIns="72000" rIns="108000" bIns="36000" rtlCol="0">
              <a:noAutofit/>
            </a:bodyPr>
            <a:lstStyle/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908FD0B6-78E4-F54C-C4D6-F266DF711D07}"/>
              </a:ext>
            </a:extLst>
          </p:cNvPr>
          <p:cNvGrpSpPr/>
          <p:nvPr/>
        </p:nvGrpSpPr>
        <p:grpSpPr>
          <a:xfrm>
            <a:off x="890982" y="3864583"/>
            <a:ext cx="4900937" cy="1986829"/>
            <a:chOff x="461774" y="772274"/>
            <a:chExt cx="4900937" cy="1986829"/>
          </a:xfrm>
        </p:grpSpPr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7B1EAA16-C394-DA41-B015-9CAE8529EB29}"/>
                </a:ext>
              </a:extLst>
            </p:cNvPr>
            <p:cNvSpPr txBox="1"/>
            <p:nvPr/>
          </p:nvSpPr>
          <p:spPr>
            <a:xfrm>
              <a:off x="461774" y="772274"/>
              <a:ext cx="4900937" cy="376807"/>
            </a:xfrm>
            <a:prstGeom prst="rect">
              <a:avLst/>
            </a:prstGeom>
            <a:solidFill>
              <a:srgbClr val="385723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72000" tIns="0" rIns="72000" bIns="0" rtlCol="0" anchor="ctr">
              <a:noAutofit/>
            </a:bodyPr>
            <a:lstStyle/>
            <a:p>
              <a:pPr algn="l">
                <a:lnSpc>
                  <a:spcPct val="100000"/>
                </a:lnSpc>
              </a:pPr>
              <a:r>
                <a:rPr kumimoji="1" lang="ja-JP" altLang="en-US" sz="14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実施手順</a:t>
              </a: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1950D922-A6B1-4974-505D-120182F0113A}"/>
                </a:ext>
              </a:extLst>
            </p:cNvPr>
            <p:cNvSpPr txBox="1"/>
            <p:nvPr/>
          </p:nvSpPr>
          <p:spPr>
            <a:xfrm>
              <a:off x="461775" y="1149081"/>
              <a:ext cx="4900936" cy="161002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108000" tIns="72000" rIns="108000" bIns="36000" rtlCol="0">
              <a:noAutofit/>
            </a:bodyPr>
            <a:lstStyle/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現行の業務プロセスを整理し、</a:t>
              </a: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作業内容、件数、必要時間を可視化する</a:t>
              </a:r>
              <a:endParaRPr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業務プロセスに含まれる課題を可視化する</a:t>
              </a: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課題を解決した理想の業務プロセスを定義する</a:t>
              </a: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定義した業務プロセスの確からしさを</a:t>
              </a:r>
              <a:r>
                <a:rPr kumimoji="1" lang="en-US" altLang="ja-JP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PoC</a:t>
              </a: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にて検証する</a:t>
              </a: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r>
                <a:rPr lang="en-US" altLang="ja-JP" sz="1000" dirty="0">
                  <a:solidFill>
                    <a:srgbClr val="C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※</a:t>
              </a:r>
              <a:r>
                <a:rPr lang="ja-JP" altLang="en-US" sz="1000" dirty="0">
                  <a:solidFill>
                    <a:srgbClr val="C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以上、</a:t>
              </a:r>
              <a:r>
                <a:rPr lang="en-US" altLang="ja-JP" sz="1000" dirty="0">
                  <a:solidFill>
                    <a:srgbClr val="C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BPR</a:t>
              </a:r>
              <a:r>
                <a:rPr lang="ja-JP" altLang="en-US" sz="1000" dirty="0">
                  <a:solidFill>
                    <a:srgbClr val="C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実施概要のテンプレ</a:t>
              </a:r>
              <a:endParaRPr kumimoji="1" lang="en-US" altLang="ja-JP" sz="10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BBD6878B-5438-7E09-892C-94C5D2FF7BC4}"/>
              </a:ext>
            </a:extLst>
          </p:cNvPr>
          <p:cNvGrpSpPr/>
          <p:nvPr/>
        </p:nvGrpSpPr>
        <p:grpSpPr>
          <a:xfrm>
            <a:off x="6157921" y="3868213"/>
            <a:ext cx="4900937" cy="1986829"/>
            <a:chOff x="461774" y="772274"/>
            <a:chExt cx="4900937" cy="1986829"/>
          </a:xfrm>
        </p:grpSpPr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C331F9CB-F7D0-47F0-1F6C-5527DEF5971F}"/>
                </a:ext>
              </a:extLst>
            </p:cNvPr>
            <p:cNvSpPr txBox="1"/>
            <p:nvPr/>
          </p:nvSpPr>
          <p:spPr>
            <a:xfrm>
              <a:off x="461774" y="772274"/>
              <a:ext cx="4900937" cy="376807"/>
            </a:xfrm>
            <a:prstGeom prst="rect">
              <a:avLst/>
            </a:prstGeom>
            <a:solidFill>
              <a:srgbClr val="385723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72000" tIns="0" rIns="72000" bIns="0" rtlCol="0" anchor="ctr">
              <a:noAutofit/>
            </a:bodyPr>
            <a:lstStyle/>
            <a:p>
              <a:pPr algn="l">
                <a:lnSpc>
                  <a:spcPct val="100000"/>
                </a:lnSpc>
              </a:pPr>
              <a:r>
                <a:rPr kumimoji="1" lang="ja-JP" altLang="en-US" sz="14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体制・期間</a:t>
              </a: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E5E77C86-FD7A-0251-2F86-9AD427511526}"/>
                </a:ext>
              </a:extLst>
            </p:cNvPr>
            <p:cNvSpPr txBox="1"/>
            <p:nvPr/>
          </p:nvSpPr>
          <p:spPr>
            <a:xfrm>
              <a:off x="461775" y="1149081"/>
              <a:ext cx="4900936" cy="161002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108000" tIns="72000" rIns="108000" bIns="36000" rtlCol="0">
              <a:noAutofit/>
            </a:bodyPr>
            <a:lstStyle/>
            <a:p>
              <a:pPr>
                <a:spcBef>
                  <a:spcPts val="200"/>
                </a:spcBef>
              </a:pP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参加者</a:t>
              </a: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所管課：○○（リーダー）、○○、○○、○○</a:t>
              </a: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>
                <a:spcBef>
                  <a:spcPts val="200"/>
                </a:spcBef>
              </a:pP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デジタル部門</a:t>
              </a: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○○</a:t>
              </a:r>
              <a:endParaRPr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>
                <a:spcBef>
                  <a:spcPts val="200"/>
                </a:spcBef>
              </a:pP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実施期間</a:t>
              </a: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  <a:p>
              <a:pPr marL="285750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令和</a:t>
              </a:r>
              <a:r>
                <a:rPr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〇</a:t>
              </a:r>
              <a:r>
                <a:rPr kumimoji="1" lang="ja-JP" altLang="en-US" sz="1400" dirty="0">
                  <a:solidFill>
                    <a:schemeClr val="accent6">
                      <a:lumMod val="50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年度</a:t>
              </a: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2403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F0D4B3-330A-44D1-C707-9AC4DDFE5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游ゴシック"/>
                <a:ea typeface="游ゴシック"/>
              </a:rPr>
              <a:t>1-2.</a:t>
            </a:r>
            <a:r>
              <a:rPr lang="ja-JP" altLang="en-US" dirty="0">
                <a:latin typeface="游ゴシック"/>
                <a:ea typeface="游ゴシック"/>
              </a:rPr>
              <a:t>プロジェクト計画書②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927AF0-D852-74F5-9694-F72C2588E0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C27BCFC-FC8C-AD07-BFBC-6C66FCA64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TW"/>
              <a:t>© GovTechTokyo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9391489-FFCB-D921-D231-8454B345B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6FF3-EDEF-40D9-844B-E8BDE887AEB1}" type="slidenum">
              <a:rPr kumimoji="1" lang="ja-JP" altLang="en-US" smtClean="0"/>
              <a:t>5</a:t>
            </a:fld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51433070-7C90-B319-518E-1481439FB9F8}"/>
              </a:ext>
            </a:extLst>
          </p:cNvPr>
          <p:cNvGrpSpPr/>
          <p:nvPr/>
        </p:nvGrpSpPr>
        <p:grpSpPr>
          <a:xfrm>
            <a:off x="399005" y="851193"/>
            <a:ext cx="11268452" cy="1469107"/>
            <a:chOff x="461774" y="896406"/>
            <a:chExt cx="11268452" cy="1469107"/>
          </a:xfrm>
        </p:grpSpPr>
        <p:sp>
          <p:nvSpPr>
            <p:cNvPr id="7" name="テキスト ボックス 4">
              <a:extLst>
                <a:ext uri="{FF2B5EF4-FFF2-40B4-BE49-F238E27FC236}">
                  <a16:creationId xmlns:a16="http://schemas.microsoft.com/office/drawing/2014/main" id="{B9E1B307-FC50-EE1D-C18E-EB30448F126B}"/>
                </a:ext>
              </a:extLst>
            </p:cNvPr>
            <p:cNvSpPr txBox="1"/>
            <p:nvPr/>
          </p:nvSpPr>
          <p:spPr>
            <a:xfrm>
              <a:off x="461774" y="896406"/>
              <a:ext cx="11268452" cy="278620"/>
            </a:xfrm>
            <a:prstGeom prst="rect">
              <a:avLst/>
            </a:prstGeom>
            <a:solidFill>
              <a:srgbClr val="385723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72000" tIns="0" rIns="72000" bIns="0" rtlCol="0" anchor="ctr">
              <a:no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</a:pPr>
              <a:r>
                <a:rPr kumimoji="1" lang="ja-JP" altLang="en-US" sz="1400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理由・目的</a:t>
              </a:r>
            </a:p>
          </p:txBody>
        </p:sp>
        <p:sp>
          <p:nvSpPr>
            <p:cNvPr id="8" name="テキスト ボックス 10">
              <a:extLst>
                <a:ext uri="{FF2B5EF4-FFF2-40B4-BE49-F238E27FC236}">
                  <a16:creationId xmlns:a16="http://schemas.microsoft.com/office/drawing/2014/main" id="{0D2BD5A6-FF12-CCBD-652B-00816A4BA5BE}"/>
                </a:ext>
              </a:extLst>
            </p:cNvPr>
            <p:cNvSpPr txBox="1"/>
            <p:nvPr/>
          </p:nvSpPr>
          <p:spPr>
            <a:xfrm>
              <a:off x="461774" y="1175026"/>
              <a:ext cx="11268452" cy="119048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108000" tIns="72000" rIns="108000" bIns="36000" rtlCol="0" anchor="t">
              <a:no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200"/>
                </a:spcBef>
              </a:pPr>
              <a:endParaRPr lang="ja-JP" altLang="en-US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403763E2-AF35-E1E5-7411-47495ABF59A4}"/>
              </a:ext>
            </a:extLst>
          </p:cNvPr>
          <p:cNvGrpSpPr/>
          <p:nvPr/>
        </p:nvGrpSpPr>
        <p:grpSpPr>
          <a:xfrm>
            <a:off x="399005" y="2455441"/>
            <a:ext cx="5644386" cy="2007000"/>
            <a:chOff x="461774" y="2514200"/>
            <a:chExt cx="5644386" cy="2007000"/>
          </a:xfrm>
        </p:grpSpPr>
        <p:sp>
          <p:nvSpPr>
            <p:cNvPr id="10" name="テキスト ボックス 11">
              <a:extLst>
                <a:ext uri="{FF2B5EF4-FFF2-40B4-BE49-F238E27FC236}">
                  <a16:creationId xmlns:a16="http://schemas.microsoft.com/office/drawing/2014/main" id="{52A86BE6-AD4B-C1A6-1395-2DDEB8EB33A5}"/>
                </a:ext>
              </a:extLst>
            </p:cNvPr>
            <p:cNvSpPr txBox="1"/>
            <p:nvPr/>
          </p:nvSpPr>
          <p:spPr>
            <a:xfrm>
              <a:off x="461774" y="2514200"/>
              <a:ext cx="5644386" cy="278620"/>
            </a:xfrm>
            <a:prstGeom prst="rect">
              <a:avLst/>
            </a:prstGeom>
            <a:solidFill>
              <a:srgbClr val="385723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72000" tIns="0" rIns="72000" bIns="0" rtlCol="0" anchor="ctr">
              <a:no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</a:pPr>
              <a:r>
                <a:rPr lang="ja-JP" altLang="en-US" sz="1400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課題・対応</a:t>
              </a:r>
              <a:endParaRPr kumimoji="1"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</p:txBody>
        </p:sp>
        <p:sp>
          <p:nvSpPr>
            <p:cNvPr id="11" name="テキスト ボックス 12">
              <a:extLst>
                <a:ext uri="{FF2B5EF4-FFF2-40B4-BE49-F238E27FC236}">
                  <a16:creationId xmlns:a16="http://schemas.microsoft.com/office/drawing/2014/main" id="{643881B6-ADA8-C88C-9249-6342880036A5}"/>
                </a:ext>
              </a:extLst>
            </p:cNvPr>
            <p:cNvSpPr txBox="1"/>
            <p:nvPr/>
          </p:nvSpPr>
          <p:spPr>
            <a:xfrm>
              <a:off x="461774" y="2792820"/>
              <a:ext cx="5644386" cy="172838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108000" tIns="72000" rIns="108000" bIns="36000" rtlCol="0" anchor="t">
              <a:no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200"/>
                </a:spcBef>
              </a:pPr>
              <a:endParaRPr lang="ja-JP" altLang="en-US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08447EB7-FF2B-5B18-6DAA-4899E3C6C365}"/>
              </a:ext>
            </a:extLst>
          </p:cNvPr>
          <p:cNvGrpSpPr/>
          <p:nvPr/>
        </p:nvGrpSpPr>
        <p:grpSpPr>
          <a:xfrm>
            <a:off x="399005" y="4597583"/>
            <a:ext cx="5644386" cy="1804387"/>
            <a:chOff x="471934" y="4637053"/>
            <a:chExt cx="5644386" cy="1804387"/>
          </a:xfrm>
        </p:grpSpPr>
        <p:sp>
          <p:nvSpPr>
            <p:cNvPr id="13" name="テキスト ボックス 13">
              <a:extLst>
                <a:ext uri="{FF2B5EF4-FFF2-40B4-BE49-F238E27FC236}">
                  <a16:creationId xmlns:a16="http://schemas.microsoft.com/office/drawing/2014/main" id="{511B0C0E-597A-64D5-726F-A3A8A03D8625}"/>
                </a:ext>
              </a:extLst>
            </p:cNvPr>
            <p:cNvSpPr txBox="1"/>
            <p:nvPr/>
          </p:nvSpPr>
          <p:spPr>
            <a:xfrm>
              <a:off x="471934" y="4637053"/>
              <a:ext cx="5644386" cy="278620"/>
            </a:xfrm>
            <a:prstGeom prst="rect">
              <a:avLst/>
            </a:prstGeom>
            <a:solidFill>
              <a:srgbClr val="385723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72000" tIns="0" rIns="72000" bIns="0" rtlCol="0" anchor="ctr">
              <a:no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</a:pPr>
              <a:r>
                <a:rPr lang="ja-JP" altLang="en-US" sz="1400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スケジュール</a:t>
              </a:r>
              <a:endParaRPr kumimoji="1"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</p:txBody>
        </p:sp>
        <p:sp>
          <p:nvSpPr>
            <p:cNvPr id="14" name="テキスト ボックス 14">
              <a:extLst>
                <a:ext uri="{FF2B5EF4-FFF2-40B4-BE49-F238E27FC236}">
                  <a16:creationId xmlns:a16="http://schemas.microsoft.com/office/drawing/2014/main" id="{F1D4116F-3C4D-ACD3-EED1-B195116B4ADD}"/>
                </a:ext>
              </a:extLst>
            </p:cNvPr>
            <p:cNvSpPr txBox="1"/>
            <p:nvPr/>
          </p:nvSpPr>
          <p:spPr>
            <a:xfrm>
              <a:off x="471934" y="4915673"/>
              <a:ext cx="5644386" cy="152576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108000" tIns="72000" rIns="108000" bIns="36000" rtlCol="0" anchor="t">
              <a:no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200"/>
                </a:spcBef>
              </a:pPr>
              <a:endParaRPr lang="ja-JP" altLang="en-US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</p:txBody>
        </p:sp>
      </p:grpSp>
      <p:sp>
        <p:nvSpPr>
          <p:cNvPr id="15" name="テキスト ボックス 20">
            <a:extLst>
              <a:ext uri="{FF2B5EF4-FFF2-40B4-BE49-F238E27FC236}">
                <a16:creationId xmlns:a16="http://schemas.microsoft.com/office/drawing/2014/main" id="{818C0BB2-2DAD-5E1D-CB03-0D7F2D71C461}"/>
              </a:ext>
            </a:extLst>
          </p:cNvPr>
          <p:cNvSpPr txBox="1"/>
          <p:nvPr/>
        </p:nvSpPr>
        <p:spPr>
          <a:xfrm>
            <a:off x="6231163" y="2455441"/>
            <a:ext cx="5436294" cy="2007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>
                <a:lumMod val="50000"/>
              </a:schemeClr>
            </a:solidFill>
          </a:ln>
        </p:spPr>
        <p:txBody>
          <a:bodyPr vert="horz" wrap="square" lIns="108000" tIns="72000" rIns="108000" bIns="36000" rtlCol="0"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kumimoji="1" lang="ja-JP" altLang="en-US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rPr>
              <a:t>差込図</a:t>
            </a:r>
            <a:endParaRPr kumimoji="1" lang="en-US" altLang="ja-JP" sz="14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/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70A71FE3-1D1F-73B3-35EC-78EC4A7A577D}"/>
              </a:ext>
            </a:extLst>
          </p:cNvPr>
          <p:cNvGrpSpPr/>
          <p:nvPr/>
        </p:nvGrpSpPr>
        <p:grpSpPr>
          <a:xfrm>
            <a:off x="6231163" y="4597583"/>
            <a:ext cx="5436294" cy="1804387"/>
            <a:chOff x="6293932" y="4642796"/>
            <a:chExt cx="5436294" cy="1804387"/>
          </a:xfrm>
        </p:grpSpPr>
        <p:sp>
          <p:nvSpPr>
            <p:cNvPr id="17" name="テキスト ボックス 21">
              <a:extLst>
                <a:ext uri="{FF2B5EF4-FFF2-40B4-BE49-F238E27FC236}">
                  <a16:creationId xmlns:a16="http://schemas.microsoft.com/office/drawing/2014/main" id="{E195C0CA-EE2C-32FF-2177-04B7E80ED888}"/>
                </a:ext>
              </a:extLst>
            </p:cNvPr>
            <p:cNvSpPr txBox="1"/>
            <p:nvPr/>
          </p:nvSpPr>
          <p:spPr>
            <a:xfrm>
              <a:off x="6293932" y="4642796"/>
              <a:ext cx="5436294" cy="278620"/>
            </a:xfrm>
            <a:prstGeom prst="rect">
              <a:avLst/>
            </a:prstGeom>
            <a:solidFill>
              <a:srgbClr val="385723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72000" tIns="0" rIns="72000" bIns="0" rtlCol="0" anchor="ctr">
              <a:no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</a:pPr>
              <a:r>
                <a:rPr kumimoji="1" lang="ja-JP" altLang="en-US" sz="1400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/>
                </a:rPr>
                <a:t>予算</a:t>
              </a:r>
            </a:p>
          </p:txBody>
        </p:sp>
        <p:sp>
          <p:nvSpPr>
            <p:cNvPr id="18" name="テキスト ボックス 22">
              <a:extLst>
                <a:ext uri="{FF2B5EF4-FFF2-40B4-BE49-F238E27FC236}">
                  <a16:creationId xmlns:a16="http://schemas.microsoft.com/office/drawing/2014/main" id="{9116A7C5-D1E8-326F-A9AE-AE8D2BE8E680}"/>
                </a:ext>
              </a:extLst>
            </p:cNvPr>
            <p:cNvSpPr txBox="1"/>
            <p:nvPr/>
          </p:nvSpPr>
          <p:spPr>
            <a:xfrm>
              <a:off x="6293932" y="4921416"/>
              <a:ext cx="5436294" cy="152576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108000" tIns="72000" rIns="108000" bIns="36000" rtlCol="0">
              <a:no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200"/>
                </a:spcBef>
              </a:pPr>
              <a:endParaRPr kumimoji="1" lang="en-US" altLang="ja-JP" sz="14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endParaRPr>
            </a:p>
          </p:txBody>
        </p:sp>
      </p:grpSp>
      <p:sp>
        <p:nvSpPr>
          <p:cNvPr id="19" name="テキスト ボックス 11">
            <a:extLst>
              <a:ext uri="{FF2B5EF4-FFF2-40B4-BE49-F238E27FC236}">
                <a16:creationId xmlns:a16="http://schemas.microsoft.com/office/drawing/2014/main" id="{E9EC3A27-5718-A907-857C-7BEFE11805AE}"/>
              </a:ext>
            </a:extLst>
          </p:cNvPr>
          <p:cNvSpPr txBox="1"/>
          <p:nvPr/>
        </p:nvSpPr>
        <p:spPr>
          <a:xfrm>
            <a:off x="6231163" y="2475900"/>
            <a:ext cx="5436294" cy="278620"/>
          </a:xfrm>
          <a:prstGeom prst="rect">
            <a:avLst/>
          </a:prstGeom>
          <a:solidFill>
            <a:srgbClr val="385723"/>
          </a:solidFill>
          <a:ln w="28575">
            <a:solidFill>
              <a:schemeClr val="accent6">
                <a:lumMod val="50000"/>
              </a:schemeClr>
            </a:solidFill>
          </a:ln>
        </p:spPr>
        <p:txBody>
          <a:bodyPr vert="horz" wrap="square" lIns="72000" tIns="0" rIns="72000" bIns="0" rtlCol="0" anchor="ctr"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kumimoji="1"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/>
              </a:rPr>
              <a:t>差込図</a:t>
            </a:r>
          </a:p>
        </p:txBody>
      </p:sp>
    </p:spTree>
    <p:extLst>
      <p:ext uri="{BB962C8B-B14F-4D97-AF65-F5344CB8AC3E}">
        <p14:creationId xmlns:p14="http://schemas.microsoft.com/office/powerpoint/2010/main" val="4200502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EFF482-CFFB-E2FD-A234-817BA05A7D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2B3391-91B0-F0B8-12E2-52B21E566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>
                <a:latin typeface="游ゴシック"/>
                <a:ea typeface="游ゴシック"/>
              </a:rPr>
              <a:t>1-3.</a:t>
            </a:r>
            <a:r>
              <a:rPr lang="ja-JP" altLang="en-US" dirty="0">
                <a:latin typeface="游ゴシック"/>
                <a:ea typeface="游ゴシック"/>
              </a:rPr>
              <a:t>プロジェクト計画書③</a:t>
            </a:r>
            <a:endParaRPr kumimoji="1" lang="ja-JP" altLang="en-US" dirty="0">
              <a:latin typeface="游ゴシック"/>
              <a:ea typeface="游ゴシック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76E221E-B490-4360-D7D4-D694A74B2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C06FF3-EDEF-40D9-844B-E8BDE887AEB1}" type="slidenum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" name="スライド番号プレースホルダー 4">
            <a:extLst>
              <a:ext uri="{FF2B5EF4-FFF2-40B4-BE49-F238E27FC236}">
                <a16:creationId xmlns:a16="http://schemas.microsoft.com/office/drawing/2014/main" id="{8ADB2A22-4193-2B44-C033-7B38D44F03B9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</p:spPr>
        <p:txBody>
          <a:bodyPr vert="horz" lIns="0" tIns="0" rIns="0" bIns="0" rtlCol="0" anchor="t" anchorCtr="0"/>
          <a:lstStyle>
            <a:defPPr>
              <a:defRPr lang="ja-JP"/>
            </a:defPPr>
            <a:lvl1pPr marL="0" algn="r" defTabSz="914400" rtl="0" eaLnBrk="1" latinLnBrk="0" hangingPunct="1">
              <a:defRPr kumimoji="1" sz="1000" kern="1200">
                <a:solidFill>
                  <a:srgbClr val="008000"/>
                </a:solidFill>
                <a:latin typeface="+mn-ea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C06FF3-EDEF-40D9-844B-E8BDE887AEB1}" type="slidenum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0F1B3A16-EFBE-A8DB-7EE0-B5899AC023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205313"/>
              </p:ext>
            </p:extLst>
          </p:nvPr>
        </p:nvGraphicFramePr>
        <p:xfrm>
          <a:off x="160295" y="4302739"/>
          <a:ext cx="11834477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81517">
                  <a:extLst>
                    <a:ext uri="{9D8B030D-6E8A-4147-A177-3AD203B41FA5}">
                      <a16:colId xmlns:a16="http://schemas.microsoft.com/office/drawing/2014/main" val="3579011443"/>
                    </a:ext>
                  </a:extLst>
                </a:gridCol>
                <a:gridCol w="9152960">
                  <a:extLst>
                    <a:ext uri="{9D8B030D-6E8A-4147-A177-3AD203B41FA5}">
                      <a16:colId xmlns:a16="http://schemas.microsoft.com/office/drawing/2014/main" val="1300283626"/>
                    </a:ext>
                  </a:extLst>
                </a:gridCol>
              </a:tblGrid>
              <a:tr h="2259144"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マイルストーン</a:t>
                      </a:r>
                      <a:endParaRPr kumimoji="1" lang="en-US" altLang="ja-JP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endParaRPr kumimoji="1" lang="en-US" altLang="ja-JP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endParaRPr kumimoji="1" lang="en-US" altLang="ja-JP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endParaRPr kumimoji="1" lang="en-US" altLang="ja-JP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endParaRPr kumimoji="1" lang="en-US" altLang="ja-JP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endParaRPr kumimoji="1" lang="en-US" altLang="ja-JP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endParaRPr kumimoji="1" lang="en-US" altLang="ja-JP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endParaRPr kumimoji="1" lang="en-US" altLang="ja-JP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859379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5203836F-061D-BB09-FD8D-76E338FBEB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1303725"/>
              </p:ext>
            </p:extLst>
          </p:nvPr>
        </p:nvGraphicFramePr>
        <p:xfrm>
          <a:off x="160296" y="821391"/>
          <a:ext cx="1183448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21027">
                  <a:extLst>
                    <a:ext uri="{9D8B030D-6E8A-4147-A177-3AD203B41FA5}">
                      <a16:colId xmlns:a16="http://schemas.microsoft.com/office/drawing/2014/main" val="3579011443"/>
                    </a:ext>
                  </a:extLst>
                </a:gridCol>
                <a:gridCol w="9613453">
                  <a:extLst>
                    <a:ext uri="{9D8B030D-6E8A-4147-A177-3AD203B41FA5}">
                      <a16:colId xmlns:a16="http://schemas.microsoft.com/office/drawing/2014/main" val="13002836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プロジェクト名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●●課の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BPR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（ビジネス・プロセス・リエンジニアリング）推進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859379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425487F2-8526-CD97-3017-AD5407834D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006560"/>
              </p:ext>
            </p:extLst>
          </p:nvPr>
        </p:nvGraphicFramePr>
        <p:xfrm>
          <a:off x="160295" y="1292778"/>
          <a:ext cx="11834480" cy="14575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15605">
                  <a:extLst>
                    <a:ext uri="{9D8B030D-6E8A-4147-A177-3AD203B41FA5}">
                      <a16:colId xmlns:a16="http://schemas.microsoft.com/office/drawing/2014/main" val="3579011443"/>
                    </a:ext>
                  </a:extLst>
                </a:gridCol>
                <a:gridCol w="9618875">
                  <a:extLst>
                    <a:ext uri="{9D8B030D-6E8A-4147-A177-3AD203B41FA5}">
                      <a16:colId xmlns:a16="http://schemas.microsoft.com/office/drawing/2014/main" val="1300283626"/>
                    </a:ext>
                  </a:extLst>
                </a:gridCol>
              </a:tblGrid>
              <a:tr h="1457555"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プロジェクト内容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目的：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概要：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●●課の業務効率化のために、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BPR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の手法を用いて、主要な業務の現状分析を行い、改善施策を検討する。実際に実行する施策を特定し、必要な予算規模の見積と計画の立案を行う。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成果物：</a:t>
                      </a:r>
                      <a:endParaRPr kumimoji="1" lang="en-US" altLang="ja-JP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859379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E526C1F8-C223-B6B5-0F2E-534D77F0C2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578162"/>
              </p:ext>
            </p:extLst>
          </p:nvPr>
        </p:nvGraphicFramePr>
        <p:xfrm>
          <a:off x="160294" y="2951027"/>
          <a:ext cx="11834479" cy="1066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0514">
                  <a:extLst>
                    <a:ext uri="{9D8B030D-6E8A-4147-A177-3AD203B41FA5}">
                      <a16:colId xmlns:a16="http://schemas.microsoft.com/office/drawing/2014/main" val="3579011443"/>
                    </a:ext>
                  </a:extLst>
                </a:gridCol>
                <a:gridCol w="9603965">
                  <a:extLst>
                    <a:ext uri="{9D8B030D-6E8A-4147-A177-3AD203B41FA5}">
                      <a16:colId xmlns:a16="http://schemas.microsoft.com/office/drawing/2014/main" val="1300283626"/>
                    </a:ext>
                  </a:extLst>
                </a:gridCol>
              </a:tblGrid>
              <a:tr h="627390"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プロジェクト体制</a:t>
                      </a:r>
                      <a:endParaRPr kumimoji="1" lang="en-US" altLang="ja-JP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◎リーダー</a:t>
                      </a:r>
                      <a:endParaRPr kumimoji="1" lang="en-US" altLang="ja-JP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〇メンバー </a:t>
                      </a:r>
                      <a:endParaRPr kumimoji="1" lang="en-US" altLang="ja-JP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☆関係先 </a:t>
                      </a:r>
                      <a:endParaRPr kumimoji="1" lang="en-US" altLang="ja-JP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◎○○さん　〇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××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さん　〇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××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さん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☆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情報システム担当、☆窓口申請者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アドバイザー：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xx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さん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859379"/>
                  </a:ext>
                </a:extLst>
              </a:tr>
            </a:tbl>
          </a:graphicData>
        </a:graphic>
      </p:graphicFrame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0485CC80-4A55-92E9-1290-FE702051AD76}"/>
              </a:ext>
            </a:extLst>
          </p:cNvPr>
          <p:cNvGraphicFramePr>
            <a:graphicFrameLocks noGrp="1"/>
          </p:cNvGraphicFramePr>
          <p:nvPr/>
        </p:nvGraphicFramePr>
        <p:xfrm>
          <a:off x="2954695" y="4323231"/>
          <a:ext cx="8982640" cy="22250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98264">
                  <a:extLst>
                    <a:ext uri="{9D8B030D-6E8A-4147-A177-3AD203B41FA5}">
                      <a16:colId xmlns:a16="http://schemas.microsoft.com/office/drawing/2014/main" val="3934058755"/>
                    </a:ext>
                  </a:extLst>
                </a:gridCol>
                <a:gridCol w="898264">
                  <a:extLst>
                    <a:ext uri="{9D8B030D-6E8A-4147-A177-3AD203B41FA5}">
                      <a16:colId xmlns:a16="http://schemas.microsoft.com/office/drawing/2014/main" val="12315090"/>
                    </a:ext>
                  </a:extLst>
                </a:gridCol>
                <a:gridCol w="898264">
                  <a:extLst>
                    <a:ext uri="{9D8B030D-6E8A-4147-A177-3AD203B41FA5}">
                      <a16:colId xmlns:a16="http://schemas.microsoft.com/office/drawing/2014/main" val="3744414337"/>
                    </a:ext>
                  </a:extLst>
                </a:gridCol>
                <a:gridCol w="898264">
                  <a:extLst>
                    <a:ext uri="{9D8B030D-6E8A-4147-A177-3AD203B41FA5}">
                      <a16:colId xmlns:a16="http://schemas.microsoft.com/office/drawing/2014/main" val="2216639193"/>
                    </a:ext>
                  </a:extLst>
                </a:gridCol>
                <a:gridCol w="898264">
                  <a:extLst>
                    <a:ext uri="{9D8B030D-6E8A-4147-A177-3AD203B41FA5}">
                      <a16:colId xmlns:a16="http://schemas.microsoft.com/office/drawing/2014/main" val="138100263"/>
                    </a:ext>
                  </a:extLst>
                </a:gridCol>
                <a:gridCol w="898264">
                  <a:extLst>
                    <a:ext uri="{9D8B030D-6E8A-4147-A177-3AD203B41FA5}">
                      <a16:colId xmlns:a16="http://schemas.microsoft.com/office/drawing/2014/main" val="4033522084"/>
                    </a:ext>
                  </a:extLst>
                </a:gridCol>
                <a:gridCol w="898264">
                  <a:extLst>
                    <a:ext uri="{9D8B030D-6E8A-4147-A177-3AD203B41FA5}">
                      <a16:colId xmlns:a16="http://schemas.microsoft.com/office/drawing/2014/main" val="3976574836"/>
                    </a:ext>
                  </a:extLst>
                </a:gridCol>
                <a:gridCol w="898264">
                  <a:extLst>
                    <a:ext uri="{9D8B030D-6E8A-4147-A177-3AD203B41FA5}">
                      <a16:colId xmlns:a16="http://schemas.microsoft.com/office/drawing/2014/main" val="525272473"/>
                    </a:ext>
                  </a:extLst>
                </a:gridCol>
                <a:gridCol w="898264">
                  <a:extLst>
                    <a:ext uri="{9D8B030D-6E8A-4147-A177-3AD203B41FA5}">
                      <a16:colId xmlns:a16="http://schemas.microsoft.com/office/drawing/2014/main" val="2296084813"/>
                    </a:ext>
                  </a:extLst>
                </a:gridCol>
                <a:gridCol w="898264">
                  <a:extLst>
                    <a:ext uri="{9D8B030D-6E8A-4147-A177-3AD203B41FA5}">
                      <a16:colId xmlns:a16="http://schemas.microsoft.com/office/drawing/2014/main" val="40886100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１１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３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8379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51028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9262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58709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0564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5648045"/>
                  </a:ext>
                </a:extLst>
              </a:tr>
            </a:tbl>
          </a:graphicData>
        </a:graphic>
      </p:graphicFrame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92C63C0-CD3A-2396-8195-56DE678A194A}"/>
              </a:ext>
            </a:extLst>
          </p:cNvPr>
          <p:cNvSpPr txBox="1"/>
          <p:nvPr/>
        </p:nvSpPr>
        <p:spPr>
          <a:xfrm>
            <a:off x="1159746" y="470797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対象業務の検討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0C8659A-0B7A-2F15-0054-3596182D4278}"/>
              </a:ext>
            </a:extLst>
          </p:cNvPr>
          <p:cNvSpPr txBox="1"/>
          <p:nvPr/>
        </p:nvSpPr>
        <p:spPr>
          <a:xfrm>
            <a:off x="848764" y="5074666"/>
            <a:ext cx="19319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As-</a:t>
            </a: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Is,To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-Be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の検討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A1B24C5-9DC7-CEBD-F3D2-69C931FFA125}"/>
              </a:ext>
            </a:extLst>
          </p:cNvPr>
          <p:cNvSpPr txBox="1"/>
          <p:nvPr/>
        </p:nvSpPr>
        <p:spPr>
          <a:xfrm>
            <a:off x="1265545" y="5428637"/>
            <a:ext cx="15151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Can-Be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の検討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582EB45-B5F6-C039-8ABA-7552352E88BB}"/>
              </a:ext>
            </a:extLst>
          </p:cNvPr>
          <p:cNvSpPr txBox="1"/>
          <p:nvPr/>
        </p:nvSpPr>
        <p:spPr>
          <a:xfrm>
            <a:off x="1364931" y="618799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成果物の作成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06DBB14-A5E7-164A-4156-727F27B2104A}"/>
              </a:ext>
            </a:extLst>
          </p:cNvPr>
          <p:cNvSpPr txBox="1"/>
          <p:nvPr/>
        </p:nvSpPr>
        <p:spPr>
          <a:xfrm>
            <a:off x="345421" y="5830201"/>
            <a:ext cx="2435282" cy="338554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実証実験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/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見積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/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詳細検討</a:t>
            </a:r>
          </a:p>
        </p:txBody>
      </p:sp>
      <p:sp>
        <p:nvSpPr>
          <p:cNvPr id="20" name="矢印: 五方向 19">
            <a:extLst>
              <a:ext uri="{FF2B5EF4-FFF2-40B4-BE49-F238E27FC236}">
                <a16:creationId xmlns:a16="http://schemas.microsoft.com/office/drawing/2014/main" id="{2AC37392-5091-1361-9C47-B11F6B221395}"/>
              </a:ext>
            </a:extLst>
          </p:cNvPr>
          <p:cNvSpPr/>
          <p:nvPr/>
        </p:nvSpPr>
        <p:spPr>
          <a:xfrm>
            <a:off x="3487271" y="4771879"/>
            <a:ext cx="1242435" cy="77051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1" name="矢印: 五方向 20">
            <a:extLst>
              <a:ext uri="{FF2B5EF4-FFF2-40B4-BE49-F238E27FC236}">
                <a16:creationId xmlns:a16="http://schemas.microsoft.com/office/drawing/2014/main" id="{F60185EF-B0D3-9588-1340-1F9622275664}"/>
              </a:ext>
            </a:extLst>
          </p:cNvPr>
          <p:cNvSpPr/>
          <p:nvPr/>
        </p:nvSpPr>
        <p:spPr>
          <a:xfrm>
            <a:off x="4729707" y="5121714"/>
            <a:ext cx="959224" cy="77051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2" name="矢印: 五方向 21">
            <a:extLst>
              <a:ext uri="{FF2B5EF4-FFF2-40B4-BE49-F238E27FC236}">
                <a16:creationId xmlns:a16="http://schemas.microsoft.com/office/drawing/2014/main" id="{0FA9792D-5F55-CD31-7D76-9C73A206CB5F}"/>
              </a:ext>
            </a:extLst>
          </p:cNvPr>
          <p:cNvSpPr/>
          <p:nvPr/>
        </p:nvSpPr>
        <p:spPr>
          <a:xfrm>
            <a:off x="5688930" y="5488409"/>
            <a:ext cx="1281953" cy="77051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3" name="矢印: 五方向 22">
            <a:extLst>
              <a:ext uri="{FF2B5EF4-FFF2-40B4-BE49-F238E27FC236}">
                <a16:creationId xmlns:a16="http://schemas.microsoft.com/office/drawing/2014/main" id="{F556F354-9E02-21FA-DDFF-59B36C3D3867}"/>
              </a:ext>
            </a:extLst>
          </p:cNvPr>
          <p:cNvSpPr/>
          <p:nvPr/>
        </p:nvSpPr>
        <p:spPr>
          <a:xfrm>
            <a:off x="6970883" y="5883700"/>
            <a:ext cx="3173506" cy="77051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4" name="矢印: 五方向 23">
            <a:extLst>
              <a:ext uri="{FF2B5EF4-FFF2-40B4-BE49-F238E27FC236}">
                <a16:creationId xmlns:a16="http://schemas.microsoft.com/office/drawing/2014/main" id="{A7AFCFF7-D304-CDA1-832F-14A6165A938B}"/>
              </a:ext>
            </a:extLst>
          </p:cNvPr>
          <p:cNvSpPr/>
          <p:nvPr/>
        </p:nvSpPr>
        <p:spPr>
          <a:xfrm>
            <a:off x="8405237" y="6264617"/>
            <a:ext cx="2817816" cy="77050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C140DC2-00AE-E563-54C8-3158826B4013}"/>
              </a:ext>
            </a:extLst>
          </p:cNvPr>
          <p:cNvSpPr txBox="1"/>
          <p:nvPr/>
        </p:nvSpPr>
        <p:spPr>
          <a:xfrm>
            <a:off x="3079878" y="4693615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予定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F84DEDA-A2B7-CBDF-43AA-C4550E899E52}"/>
              </a:ext>
            </a:extLst>
          </p:cNvPr>
          <p:cNvSpPr txBox="1"/>
          <p:nvPr/>
        </p:nvSpPr>
        <p:spPr>
          <a:xfrm>
            <a:off x="6881233" y="540636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◆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41A7B9F0-EDD3-AF34-C4BB-11F7060BDF95}"/>
              </a:ext>
            </a:extLst>
          </p:cNvPr>
          <p:cNvSpPr txBox="1"/>
          <p:nvPr/>
        </p:nvSpPr>
        <p:spPr>
          <a:xfrm>
            <a:off x="6419568" y="5177758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実行施策の特定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59A02D0C-260C-84D4-9266-C08C98860CCB}"/>
              </a:ext>
            </a:extLst>
          </p:cNvPr>
          <p:cNvSpPr txBox="1"/>
          <p:nvPr/>
        </p:nvSpPr>
        <p:spPr>
          <a:xfrm>
            <a:off x="11112250" y="6168755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◆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9BE91BA3-CA59-6F03-C3B1-3CA822718374}"/>
              </a:ext>
            </a:extLst>
          </p:cNvPr>
          <p:cNvSpPr txBox="1"/>
          <p:nvPr/>
        </p:nvSpPr>
        <p:spPr>
          <a:xfrm>
            <a:off x="10669055" y="594847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成果物の完成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8A7B74F-1AF5-F7F4-D0A0-AB2A38CE571D}"/>
              </a:ext>
            </a:extLst>
          </p:cNvPr>
          <p:cNvSpPr txBox="1"/>
          <p:nvPr/>
        </p:nvSpPr>
        <p:spPr>
          <a:xfrm>
            <a:off x="8242568" y="3968278"/>
            <a:ext cx="33794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開始日：</a:t>
            </a:r>
            <a:r>
              <a:rPr lang="ja-JP" altLang="en-US" sz="1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</a:t>
            </a:r>
            <a:r>
              <a:rPr lang="en-US" altLang="ja-JP" sz="1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lang="ja-JP" altLang="en-US" sz="1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完了予定日：〇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/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〇</a:t>
            </a:r>
          </a:p>
        </p:txBody>
      </p:sp>
    </p:spTree>
    <p:extLst>
      <p:ext uri="{BB962C8B-B14F-4D97-AF65-F5344CB8AC3E}">
        <p14:creationId xmlns:p14="http://schemas.microsoft.com/office/powerpoint/2010/main" val="3698281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C20FF3-A768-0A8C-2293-16DFE60B2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>
                <a:latin typeface="游ゴシック"/>
                <a:ea typeface="游ゴシック"/>
              </a:rPr>
              <a:t>２</a:t>
            </a:r>
            <a:r>
              <a:rPr lang="en-US" altLang="ja-JP" dirty="0">
                <a:latin typeface="游ゴシック"/>
                <a:ea typeface="游ゴシック"/>
              </a:rPr>
              <a:t>-1.</a:t>
            </a:r>
            <a:r>
              <a:rPr lang="ja-JP" altLang="en-US" dirty="0">
                <a:latin typeface="游ゴシック"/>
                <a:ea typeface="游ゴシック"/>
              </a:rPr>
              <a:t>スケジュール①</a:t>
            </a:r>
            <a:endParaRPr kumimoji="1" lang="ja-JP" altLang="en-US" dirty="0">
              <a:latin typeface="游ゴシック"/>
              <a:ea typeface="游ゴシック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8817815-0698-BAD2-69A9-BF5E2C0A9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6FF3-EDEF-40D9-844B-E8BDE887AEB1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6" name="スライド番号プレースホルダー 4">
            <a:extLst>
              <a:ext uri="{FF2B5EF4-FFF2-40B4-BE49-F238E27FC236}">
                <a16:creationId xmlns:a16="http://schemas.microsoft.com/office/drawing/2014/main" id="{CE2D3718-8E7F-2B28-BDC8-FD779551C51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</p:spPr>
        <p:txBody>
          <a:bodyPr vert="horz" lIns="0" tIns="0" rIns="0" bIns="0" rtlCol="0" anchor="t" anchorCtr="0"/>
          <a:lstStyle>
            <a:defPPr>
              <a:defRPr lang="ja-JP"/>
            </a:defPPr>
            <a:lvl1pPr marL="0" algn="r" defTabSz="914400" rtl="0" eaLnBrk="1" latinLnBrk="0" hangingPunct="1">
              <a:defRPr kumimoji="1" sz="1000" kern="1200">
                <a:solidFill>
                  <a:srgbClr val="008000"/>
                </a:solidFill>
                <a:latin typeface="+mn-ea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2C06FF3-EDEF-40D9-844B-E8BDE887AEB1}" type="slidenum">
              <a:rPr lang="ja-JP" altLang="en-US" smtClean="0"/>
              <a:pPr/>
              <a:t>7</a:t>
            </a:fld>
            <a:endParaRPr lang="ja-JP" altLang="en-US"/>
          </a:p>
        </p:txBody>
      </p:sp>
      <p:graphicFrame>
        <p:nvGraphicFramePr>
          <p:cNvPr id="7" name="コンテンツ プレースホルダー 8">
            <a:extLst>
              <a:ext uri="{FF2B5EF4-FFF2-40B4-BE49-F238E27FC236}">
                <a16:creationId xmlns:a16="http://schemas.microsoft.com/office/drawing/2014/main" id="{4EBEF55F-50C0-6331-286F-926773326C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947171"/>
              </p:ext>
            </p:extLst>
          </p:nvPr>
        </p:nvGraphicFramePr>
        <p:xfrm>
          <a:off x="2556576" y="1193781"/>
          <a:ext cx="9128589" cy="438449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19821">
                  <a:extLst>
                    <a:ext uri="{9D8B030D-6E8A-4147-A177-3AD203B41FA5}">
                      <a16:colId xmlns:a16="http://schemas.microsoft.com/office/drawing/2014/main" val="2123440616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2161240056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242223129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703093865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2227882262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3593263119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2607691108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1140505073"/>
                    </a:ext>
                  </a:extLst>
                </a:gridCol>
                <a:gridCol w="375996">
                  <a:extLst>
                    <a:ext uri="{9D8B030D-6E8A-4147-A177-3AD203B41FA5}">
                      <a16:colId xmlns:a16="http://schemas.microsoft.com/office/drawing/2014/main" val="2289175528"/>
                    </a:ext>
                  </a:extLst>
                </a:gridCol>
                <a:gridCol w="375996">
                  <a:extLst>
                    <a:ext uri="{9D8B030D-6E8A-4147-A177-3AD203B41FA5}">
                      <a16:colId xmlns:a16="http://schemas.microsoft.com/office/drawing/2014/main" val="1356720324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1089608334"/>
                    </a:ext>
                  </a:extLst>
                </a:gridCol>
                <a:gridCol w="3132000">
                  <a:extLst>
                    <a:ext uri="{9D8B030D-6E8A-4147-A177-3AD203B41FA5}">
                      <a16:colId xmlns:a16="http://schemas.microsoft.com/office/drawing/2014/main" val="858887742"/>
                    </a:ext>
                  </a:extLst>
                </a:gridCol>
              </a:tblGrid>
              <a:tr h="363272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やること</a:t>
                      </a:r>
                      <a:endParaRPr kumimoji="1" lang="ja-JP" altLang="en-US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備考（状況）</a:t>
                      </a: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355573"/>
                  </a:ext>
                </a:extLst>
              </a:tr>
              <a:tr h="3822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AD47"/>
                        </a:solidFill>
                        <a:effectLst/>
                        <a:uLnTx/>
                        <a:uFillTx/>
                        <a:latin typeface="Meiryo UI"/>
                        <a:ea typeface="Meiryo UI"/>
                        <a:cs typeface="+mn-cs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/>
                        <a:ea typeface="Meiryo UI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73893299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AD47"/>
                        </a:solidFill>
                        <a:effectLst/>
                        <a:uLnTx/>
                        <a:uFillTx/>
                        <a:latin typeface="Meiryo UI"/>
                        <a:ea typeface="Meiryo UI"/>
                        <a:cs typeface="+mn-cs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74499578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AD47"/>
                        </a:solidFill>
                        <a:effectLst/>
                        <a:uLnTx/>
                        <a:uFillTx/>
                        <a:latin typeface="Meiryo UI"/>
                        <a:ea typeface="Meiryo UI"/>
                        <a:cs typeface="+mn-cs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38172236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AD47"/>
                        </a:solidFill>
                        <a:effectLst/>
                        <a:uLnTx/>
                        <a:uFillTx/>
                        <a:latin typeface="Meiryo UI"/>
                        <a:ea typeface="Meiryo UI"/>
                        <a:cs typeface="+mn-cs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76105274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AD47"/>
                        </a:solidFill>
                        <a:effectLst/>
                        <a:uLnTx/>
                        <a:uFillTx/>
                        <a:latin typeface="Meiryo UI"/>
                        <a:ea typeface="Meiryo UI"/>
                        <a:cs typeface="+mn-cs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37290912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AD47"/>
                        </a:solidFill>
                        <a:effectLst/>
                        <a:uLnTx/>
                        <a:uFillTx/>
                        <a:latin typeface="Meiryo UI"/>
                        <a:ea typeface="Meiryo UI"/>
                        <a:cs typeface="+mn-cs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/>
                        <a:ea typeface="Meiryo UI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11213596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AD47"/>
                        </a:solidFill>
                        <a:effectLst/>
                        <a:uLnTx/>
                        <a:uFillTx/>
                        <a:latin typeface="Meiryo UI"/>
                        <a:ea typeface="Meiryo UI"/>
                        <a:cs typeface="+mn-cs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/>
                        <a:ea typeface="Meiryo UI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45496167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AD47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4958130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AD47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54249212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AD47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607884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endParaRPr kumimoji="1" lang="ja-JP" altLang="en-US" sz="1400" b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77104316"/>
                  </a:ext>
                </a:extLst>
              </a:tr>
            </a:tbl>
          </a:graphicData>
        </a:graphic>
      </p:graphicFrame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5489F7D-2CFD-3D93-A7FF-FD75FD2C56C7}"/>
              </a:ext>
            </a:extLst>
          </p:cNvPr>
          <p:cNvSpPr/>
          <p:nvPr/>
        </p:nvSpPr>
        <p:spPr>
          <a:xfrm>
            <a:off x="329229" y="1193781"/>
            <a:ext cx="2139894" cy="438449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endParaRPr lang="ja-JP" altLang="en-US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C5606EC-E1C1-03B3-F9B5-6A4E74AB5B5C}"/>
              </a:ext>
            </a:extLst>
          </p:cNvPr>
          <p:cNvSpPr/>
          <p:nvPr/>
        </p:nvSpPr>
        <p:spPr>
          <a:xfrm>
            <a:off x="329229" y="888981"/>
            <a:ext cx="1183341" cy="3048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進捗概要</a:t>
            </a:r>
            <a:endParaRPr kumimoji="1" lang="ja-JP" altLang="en-US" sz="16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A306D96E-D5BF-BEE4-B67A-10654C5B9674}"/>
              </a:ext>
            </a:extLst>
          </p:cNvPr>
          <p:cNvSpPr/>
          <p:nvPr/>
        </p:nvSpPr>
        <p:spPr>
          <a:xfrm>
            <a:off x="2541337" y="888981"/>
            <a:ext cx="1183341" cy="3048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何を</a:t>
            </a:r>
            <a:r>
              <a:rPr kumimoji="1"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やるか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4323FCAA-CD6D-6A55-9AAE-80E3DCB2EA72}"/>
              </a:ext>
            </a:extLst>
          </p:cNvPr>
          <p:cNvSpPr/>
          <p:nvPr/>
        </p:nvSpPr>
        <p:spPr>
          <a:xfrm>
            <a:off x="4270605" y="888981"/>
            <a:ext cx="1512967" cy="3048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いつやるか</a:t>
            </a:r>
            <a:endParaRPr kumimoji="1" lang="ja-JP" altLang="en-US" sz="16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6B916713-FF12-8685-796F-AF02A6F536A6}"/>
              </a:ext>
            </a:extLst>
          </p:cNvPr>
          <p:cNvSpPr/>
          <p:nvPr/>
        </p:nvSpPr>
        <p:spPr>
          <a:xfrm>
            <a:off x="4270605" y="1694875"/>
            <a:ext cx="956482" cy="1336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C02FED1E-AE08-BC98-BFA2-78DDD8E867A9}"/>
              </a:ext>
            </a:extLst>
          </p:cNvPr>
          <p:cNvSpPr/>
          <p:nvPr/>
        </p:nvSpPr>
        <p:spPr>
          <a:xfrm>
            <a:off x="329228" y="5969556"/>
            <a:ext cx="5454341" cy="82541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endParaRPr lang="ja-JP" altLang="en-US" sz="14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A9C03AF7-F2AF-39D8-745B-1AEA451A1530}"/>
              </a:ext>
            </a:extLst>
          </p:cNvPr>
          <p:cNvSpPr/>
          <p:nvPr/>
        </p:nvSpPr>
        <p:spPr>
          <a:xfrm>
            <a:off x="329229" y="5665124"/>
            <a:ext cx="1710904" cy="3048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B9B473C5-4CEE-4686-6757-E9E1E595A0AF}"/>
              </a:ext>
            </a:extLst>
          </p:cNvPr>
          <p:cNvSpPr/>
          <p:nvPr/>
        </p:nvSpPr>
        <p:spPr>
          <a:xfrm>
            <a:off x="6136160" y="5943641"/>
            <a:ext cx="5876401" cy="82541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 anchorCtr="0"/>
          <a:lstStyle/>
          <a:p>
            <a:endParaRPr lang="ja-JP" altLang="en-US" sz="14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/>
              <a:t>◎鈴木係長　〇渡辺さん　〇田中さん</a:t>
            </a:r>
            <a:endParaRPr kumimoji="1" lang="en-US" altLang="ja-JP" sz="1400" dirty="0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BD711777-8CA2-CFA5-FAA7-B1B78DAA8561}"/>
              </a:ext>
            </a:extLst>
          </p:cNvPr>
          <p:cNvSpPr/>
          <p:nvPr/>
        </p:nvSpPr>
        <p:spPr>
          <a:xfrm>
            <a:off x="6136160" y="5665124"/>
            <a:ext cx="1710904" cy="3048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対応</a:t>
            </a: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88645517-B224-1FF3-5243-5A3071611B18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5783572" y="6356350"/>
            <a:ext cx="3525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74266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C20FF3-A768-0A8C-2293-16DFE60B2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>
                <a:latin typeface="游ゴシック"/>
                <a:ea typeface="游ゴシック"/>
              </a:rPr>
              <a:t>２</a:t>
            </a:r>
            <a:r>
              <a:rPr lang="en-US" altLang="ja-JP" dirty="0">
                <a:latin typeface="游ゴシック"/>
                <a:ea typeface="游ゴシック"/>
              </a:rPr>
              <a:t>-2.</a:t>
            </a:r>
            <a:r>
              <a:rPr lang="ja-JP" altLang="en-US" dirty="0">
                <a:latin typeface="游ゴシック"/>
                <a:ea typeface="游ゴシック"/>
              </a:rPr>
              <a:t>スケジュール②</a:t>
            </a:r>
            <a:endParaRPr kumimoji="1" lang="ja-JP" altLang="en-US" dirty="0">
              <a:latin typeface="游ゴシック"/>
              <a:ea typeface="游ゴシック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8817815-0698-BAD2-69A9-BF5E2C0A9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6FF3-EDEF-40D9-844B-E8BDE887AEB1}" type="slidenum">
              <a:rPr kumimoji="1" lang="ja-JP" altLang="en-US" smtClean="0"/>
              <a:t>8</a:t>
            </a:fld>
            <a:endParaRPr kumimoji="1" lang="ja-JP" altLang="en-US"/>
          </a:p>
        </p:txBody>
      </p:sp>
      <p:graphicFrame>
        <p:nvGraphicFramePr>
          <p:cNvPr id="7" name="コンテンツ プレースホルダー 8">
            <a:extLst>
              <a:ext uri="{FF2B5EF4-FFF2-40B4-BE49-F238E27FC236}">
                <a16:creationId xmlns:a16="http://schemas.microsoft.com/office/drawing/2014/main" id="{4EBEF55F-50C0-6331-286F-926773326C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2799996"/>
              </p:ext>
            </p:extLst>
          </p:nvPr>
        </p:nvGraphicFramePr>
        <p:xfrm>
          <a:off x="1187035" y="1296754"/>
          <a:ext cx="9128589" cy="438449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19821">
                  <a:extLst>
                    <a:ext uri="{9D8B030D-6E8A-4147-A177-3AD203B41FA5}">
                      <a16:colId xmlns:a16="http://schemas.microsoft.com/office/drawing/2014/main" val="2123440616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2161240056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242223129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703093865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2227882262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3593263119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2607691108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1140505073"/>
                    </a:ext>
                  </a:extLst>
                </a:gridCol>
                <a:gridCol w="375996">
                  <a:extLst>
                    <a:ext uri="{9D8B030D-6E8A-4147-A177-3AD203B41FA5}">
                      <a16:colId xmlns:a16="http://schemas.microsoft.com/office/drawing/2014/main" val="2289175528"/>
                    </a:ext>
                  </a:extLst>
                </a:gridCol>
                <a:gridCol w="375996">
                  <a:extLst>
                    <a:ext uri="{9D8B030D-6E8A-4147-A177-3AD203B41FA5}">
                      <a16:colId xmlns:a16="http://schemas.microsoft.com/office/drawing/2014/main" val="1356720324"/>
                    </a:ext>
                  </a:extLst>
                </a:gridCol>
                <a:gridCol w="440597">
                  <a:extLst>
                    <a:ext uri="{9D8B030D-6E8A-4147-A177-3AD203B41FA5}">
                      <a16:colId xmlns:a16="http://schemas.microsoft.com/office/drawing/2014/main" val="1089608334"/>
                    </a:ext>
                  </a:extLst>
                </a:gridCol>
                <a:gridCol w="3132000">
                  <a:extLst>
                    <a:ext uri="{9D8B030D-6E8A-4147-A177-3AD203B41FA5}">
                      <a16:colId xmlns:a16="http://schemas.microsoft.com/office/drawing/2014/main" val="858887742"/>
                    </a:ext>
                  </a:extLst>
                </a:gridCol>
              </a:tblGrid>
              <a:tr h="363272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やること</a:t>
                      </a:r>
                      <a:endParaRPr kumimoji="1" lang="ja-JP" altLang="en-US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備考（状況）</a:t>
                      </a: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355573"/>
                  </a:ext>
                </a:extLst>
              </a:tr>
              <a:tr h="3822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AD47"/>
                        </a:solidFill>
                        <a:effectLst/>
                        <a:uLnTx/>
                        <a:uFillTx/>
                        <a:latin typeface="Meiryo UI"/>
                        <a:ea typeface="Meiryo UI"/>
                        <a:cs typeface="+mn-cs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/>
                        <a:ea typeface="Meiryo UI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73893299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AD47"/>
                        </a:solidFill>
                        <a:effectLst/>
                        <a:uLnTx/>
                        <a:uFillTx/>
                        <a:latin typeface="Meiryo UI"/>
                        <a:ea typeface="Meiryo UI"/>
                        <a:cs typeface="+mn-cs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74499578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AD47"/>
                        </a:solidFill>
                        <a:effectLst/>
                        <a:uLnTx/>
                        <a:uFillTx/>
                        <a:latin typeface="Meiryo UI"/>
                        <a:ea typeface="Meiryo UI"/>
                        <a:cs typeface="+mn-cs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38172236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AD47"/>
                        </a:solidFill>
                        <a:effectLst/>
                        <a:uLnTx/>
                        <a:uFillTx/>
                        <a:latin typeface="Meiryo UI"/>
                        <a:ea typeface="Meiryo UI"/>
                        <a:cs typeface="+mn-cs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76105274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AD47"/>
                        </a:solidFill>
                        <a:effectLst/>
                        <a:uLnTx/>
                        <a:uFillTx/>
                        <a:latin typeface="Meiryo UI"/>
                        <a:ea typeface="Meiryo UI"/>
                        <a:cs typeface="+mn-cs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37290912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AD47"/>
                        </a:solidFill>
                        <a:effectLst/>
                        <a:uLnTx/>
                        <a:uFillTx/>
                        <a:latin typeface="Meiryo UI"/>
                        <a:ea typeface="Meiryo UI"/>
                        <a:cs typeface="+mn-cs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/>
                        <a:ea typeface="Meiryo UI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11213596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AD47"/>
                        </a:solidFill>
                        <a:effectLst/>
                        <a:uLnTx/>
                        <a:uFillTx/>
                        <a:latin typeface="Meiryo UI"/>
                        <a:ea typeface="Meiryo UI"/>
                        <a:cs typeface="+mn-cs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/>
                        <a:ea typeface="Meiryo UI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45496167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AD47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4958130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AD47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54249212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AD47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607884"/>
                  </a:ext>
                </a:extLst>
              </a:tr>
              <a:tr h="363272">
                <a:tc>
                  <a:txBody>
                    <a:bodyPr/>
                    <a:lstStyle/>
                    <a:p>
                      <a:endParaRPr kumimoji="1" lang="ja-JP" altLang="en-US" sz="1400" b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89573" marR="89573" marT="44788" marB="44788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77104316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A306D96E-D5BF-BEE4-B67A-10654C5B9674}"/>
              </a:ext>
            </a:extLst>
          </p:cNvPr>
          <p:cNvSpPr/>
          <p:nvPr/>
        </p:nvSpPr>
        <p:spPr>
          <a:xfrm>
            <a:off x="1171796" y="991954"/>
            <a:ext cx="1183341" cy="3048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何を</a:t>
            </a:r>
            <a:r>
              <a:rPr kumimoji="1"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やるか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4323FCAA-CD6D-6A55-9AAE-80E3DCB2EA72}"/>
              </a:ext>
            </a:extLst>
          </p:cNvPr>
          <p:cNvSpPr/>
          <p:nvPr/>
        </p:nvSpPr>
        <p:spPr>
          <a:xfrm>
            <a:off x="2901064" y="991954"/>
            <a:ext cx="1512967" cy="3048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いつやるか</a:t>
            </a:r>
            <a:endParaRPr kumimoji="1" lang="ja-JP" altLang="en-US" sz="16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6B916713-FF12-8685-796F-AF02A6F536A6}"/>
              </a:ext>
            </a:extLst>
          </p:cNvPr>
          <p:cNvSpPr/>
          <p:nvPr/>
        </p:nvSpPr>
        <p:spPr>
          <a:xfrm>
            <a:off x="2901064" y="1797848"/>
            <a:ext cx="956482" cy="1336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8097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AAA0B6-0F4B-8F30-EDCA-467ADEC0AA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C3362C-654A-06A4-3816-81FF9F1A9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サンプル</a:t>
            </a:r>
          </a:p>
        </p:txBody>
      </p:sp>
    </p:spTree>
    <p:extLst>
      <p:ext uri="{BB962C8B-B14F-4D97-AF65-F5344CB8AC3E}">
        <p14:creationId xmlns:p14="http://schemas.microsoft.com/office/powerpoint/2010/main" val="2330557521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テーマ1" id="{24012FE0-6BED-4096-B64E-133D1DA5934D}" vid="{6562F8FA-3229-4176-9543-E955C0D51501}"/>
    </a:ext>
  </a:extLst>
</a:theme>
</file>

<file path=ppt/theme/theme2.xml><?xml version="1.0" encoding="utf-8"?>
<a:theme xmlns:a="http://schemas.openxmlformats.org/drawingml/2006/main" name="GTTマスター本文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873049F8FA4704459C972F8526B50DBA" ma:contentTypeVersion="15" ma:contentTypeDescription="新しいドキュメントを作成します。" ma:contentTypeScope="" ma:versionID="748f6b5a77de654f56c3e67ecaf25d28">
  <xsd:schema xmlns:xsd="http://www.w3.org/2001/XMLSchema" xmlns:xs="http://www.w3.org/2001/XMLSchema" xmlns:p="http://schemas.microsoft.com/office/2006/metadata/properties" xmlns:ns2="bacfa822-d434-4600-9c70-5ec996064b50" xmlns:ns3="2d822c95-3762-4a09-93b4-eb6612d03e11" targetNamespace="http://schemas.microsoft.com/office/2006/metadata/properties" ma:root="true" ma:fieldsID="ffca865918907049d41f0884ea630e43" ns2:_="" ns3:_="">
    <xsd:import namespace="bacfa822-d434-4600-9c70-5ec996064b50"/>
    <xsd:import namespace="2d822c95-3762-4a09-93b4-eb6612d03e1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cfa822-d434-4600-9c70-5ec996064b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811cc47a-0e71-4495-8d9a-154145a130f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822c95-3762-4a09-93b4-eb6612d03e11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39105203-32da-4b35-a620-73f02e143ad4}" ma:internalName="TaxCatchAll" ma:showField="CatchAllData" ma:web="2d822c95-3762-4a09-93b4-eb6612d03e1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acfa822-d434-4600-9c70-5ec996064b50">
      <Terms xmlns="http://schemas.microsoft.com/office/infopath/2007/PartnerControls"/>
    </lcf76f155ced4ddcb4097134ff3c332f>
    <TaxCatchAll xmlns="2d822c95-3762-4a09-93b4-eb6612d03e11" xsi:nil="true"/>
  </documentManagement>
</p:properties>
</file>

<file path=customXml/itemProps1.xml><?xml version="1.0" encoding="utf-8"?>
<ds:datastoreItem xmlns:ds="http://schemas.openxmlformats.org/officeDocument/2006/customXml" ds:itemID="{E7139C30-7437-44C0-8103-D226B70E78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acfa822-d434-4600-9c70-5ec996064b50"/>
    <ds:schemaRef ds:uri="2d822c95-3762-4a09-93b4-eb6612d03e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F6E165E-F304-4F7D-8549-3094DCDDF0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521F56A-109B-4446-B7B8-64085A2B353A}">
  <ds:schemaRefs>
    <ds:schemaRef ds:uri="http://schemas.microsoft.com/office/2006/metadata/properties"/>
    <ds:schemaRef ds:uri="http://schemas.microsoft.com/office/infopath/2007/PartnerControls"/>
    <ds:schemaRef ds:uri="bacfa822-d434-4600-9c70-5ec996064b50"/>
    <ds:schemaRef ds:uri="2d822c95-3762-4a09-93b4-eb6612d03e1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テーマ1</Template>
  <TotalTime>452</TotalTime>
  <Words>1503</Words>
  <Application>Microsoft Office PowerPoint</Application>
  <PresentationFormat>ワイド画面</PresentationFormat>
  <Paragraphs>316</Paragraphs>
  <Slides>14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14</vt:i4>
      </vt:variant>
    </vt:vector>
  </HeadingPairs>
  <TitlesOfParts>
    <vt:vector size="20" baseType="lpstr">
      <vt:lpstr>Meiryo UI</vt:lpstr>
      <vt:lpstr>游ゴシック</vt:lpstr>
      <vt:lpstr>Arial</vt:lpstr>
      <vt:lpstr>Wingdings</vt:lpstr>
      <vt:lpstr>テーマ1</vt:lpstr>
      <vt:lpstr>GTTマスター本文</vt:lpstr>
      <vt:lpstr>テンプレート集</vt:lpstr>
      <vt:lpstr>目次</vt:lpstr>
      <vt:lpstr>テンプレート</vt:lpstr>
      <vt:lpstr>1-1. プロジェクト計画書①</vt:lpstr>
      <vt:lpstr>1-2.プロジェクト計画書②</vt:lpstr>
      <vt:lpstr>1-3.プロジェクト計画書③</vt:lpstr>
      <vt:lpstr>２-1.スケジュール①</vt:lpstr>
      <vt:lpstr>２-2.スケジュール②</vt:lpstr>
      <vt:lpstr>サンプル</vt:lpstr>
      <vt:lpstr>1-1. プロジェクト計画書①</vt:lpstr>
      <vt:lpstr>1-2. プロジェクト計画書②</vt:lpstr>
      <vt:lpstr>1-3. プロジェクト計画書③</vt:lpstr>
      <vt:lpstr>２-1.スケジュール①</vt:lpstr>
      <vt:lpstr>2-2.スケジュール②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GovTech東京</dc:creator>
  <cp:lastModifiedBy>中前  碧</cp:lastModifiedBy>
  <cp:revision>122</cp:revision>
  <dcterms:created xsi:type="dcterms:W3CDTF">2024-08-08T08:12:36Z</dcterms:created>
  <dcterms:modified xsi:type="dcterms:W3CDTF">2025-03-27T16:25:32Z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434c97d-8ab1-48ff-a40e-6511b83ece5b_Enabled">
    <vt:lpwstr>true</vt:lpwstr>
  </property>
  <property fmtid="{D5CDD505-2E9C-101B-9397-08002B2CF9AE}" pid="3" name="MSIP_Label_4434c97d-8ab1-48ff-a40e-6511b83ece5b_SetDate">
    <vt:lpwstr>2024-08-09T01:34:05Z</vt:lpwstr>
  </property>
  <property fmtid="{D5CDD505-2E9C-101B-9397-08002B2CF9AE}" pid="4" name="MSIP_Label_4434c97d-8ab1-48ff-a40e-6511b83ece5b_Method">
    <vt:lpwstr>Standard</vt:lpwstr>
  </property>
  <property fmtid="{D5CDD505-2E9C-101B-9397-08002B2CF9AE}" pid="5" name="MSIP_Label_4434c97d-8ab1-48ff-a40e-6511b83ece5b_Name">
    <vt:lpwstr>GTT Public</vt:lpwstr>
  </property>
  <property fmtid="{D5CDD505-2E9C-101B-9397-08002B2CF9AE}" pid="6" name="MSIP_Label_4434c97d-8ab1-48ff-a40e-6511b83ece5b_SiteId">
    <vt:lpwstr>9d3e2e69-df2b-4c53-bac1-dd09f0728a7d</vt:lpwstr>
  </property>
  <property fmtid="{D5CDD505-2E9C-101B-9397-08002B2CF9AE}" pid="7" name="MSIP_Label_4434c97d-8ab1-48ff-a40e-6511b83ece5b_ActionId">
    <vt:lpwstr>835c39e4-7147-4dca-9f2d-1c1c28a6f0a6</vt:lpwstr>
  </property>
  <property fmtid="{D5CDD505-2E9C-101B-9397-08002B2CF9AE}" pid="8" name="MSIP_Label_4434c97d-8ab1-48ff-a40e-6511b83ece5b_ContentBits">
    <vt:lpwstr>0</vt:lpwstr>
  </property>
  <property fmtid="{D5CDD505-2E9C-101B-9397-08002B2CF9AE}" pid="9" name="ContentTypeId">
    <vt:lpwstr>0x010100873049F8FA4704459C972F8526B50DBA</vt:lpwstr>
  </property>
  <property fmtid="{D5CDD505-2E9C-101B-9397-08002B2CF9AE}" pid="10" name="MediaServiceImageTags">
    <vt:lpwstr/>
  </property>
</Properties>
</file>